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386" r:id="rId3"/>
    <p:sldId id="401" r:id="rId4"/>
    <p:sldId id="403" r:id="rId5"/>
    <p:sldId id="444" r:id="rId6"/>
    <p:sldId id="397" r:id="rId7"/>
    <p:sldId id="404" r:id="rId8"/>
    <p:sldId id="405" r:id="rId9"/>
    <p:sldId id="406" r:id="rId10"/>
    <p:sldId id="407" r:id="rId11"/>
    <p:sldId id="408" r:id="rId12"/>
    <p:sldId id="410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445" r:id="rId27"/>
    <p:sldId id="426" r:id="rId28"/>
    <p:sldId id="427" r:id="rId29"/>
    <p:sldId id="428" r:id="rId30"/>
    <p:sldId id="429" r:id="rId31"/>
    <p:sldId id="430" r:id="rId32"/>
    <p:sldId id="431" r:id="rId33"/>
    <p:sldId id="432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442" r:id="rId43"/>
    <p:sldId id="443" r:id="rId4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A2C8DC-C5EE-4A09-BCF9-B33ECFDDD378}">
          <p14:sldIdLst>
            <p14:sldId id="256"/>
            <p14:sldId id="386"/>
            <p14:sldId id="401"/>
            <p14:sldId id="403"/>
            <p14:sldId id="444"/>
            <p14:sldId id="397"/>
            <p14:sldId id="404"/>
            <p14:sldId id="405"/>
            <p14:sldId id="406"/>
            <p14:sldId id="407"/>
            <p14:sldId id="408"/>
            <p14:sldId id="410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45"/>
            <p14:sldId id="426"/>
            <p14:sldId id="427"/>
            <p14:sldId id="428"/>
            <p14:sldId id="429"/>
            <p14:sldId id="430"/>
            <p14:sldId id="431"/>
            <p14:sldId id="432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00"/>
    <a:srgbClr val="EFA511"/>
    <a:srgbClr val="9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7" autoAdjust="0"/>
    <p:restoredTop sz="85698" autoAdjust="0"/>
  </p:normalViewPr>
  <p:slideViewPr>
    <p:cSldViewPr>
      <p:cViewPr varScale="1">
        <p:scale>
          <a:sx n="68" d="100"/>
          <a:sy n="68" d="100"/>
        </p:scale>
        <p:origin x="1244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 dirty="0"/>
              <a:t>Technical Writing and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/>
              <a:t>2016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752D2C8-BDAA-C846-93DE-8024D750DFE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2914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 dirty="0"/>
              <a:t>Technical Writing and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US"/>
              <a:t>2016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FEAD6D3-E3A6-4306-A906-2CB27FEAA9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0075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EAD6D3-E3A6-4306-A906-2CB27FEAA95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</p:spTree>
    <p:extLst>
      <p:ext uri="{BB962C8B-B14F-4D97-AF65-F5344CB8AC3E}">
        <p14:creationId xmlns:p14="http://schemas.microsoft.com/office/powerpoint/2010/main" val="2325333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B56BCE99-1C49-4727-8E83-62DBD8307D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88BC731D-4D56-457F-B731-12D076F4A8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Anecdotes: </a:t>
            </a:r>
            <a:r>
              <a:rPr lang="en-US" altLang="en-US" sz="1200" dirty="0" err="1"/>
              <a:t>truyền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thuyết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55011917-C613-4190-8D4B-7464C40CA0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EFBAB097-AA32-43F9-A450-CB461049C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Distracting: </a:t>
            </a:r>
            <a:r>
              <a:rPr lang="en-US" altLang="en-US" sz="1200" dirty="0" err="1"/>
              <a:t>Không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tập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trung</a:t>
            </a:r>
            <a:endParaRPr lang="en-US" altLang="en-US" sz="1200" dirty="0"/>
          </a:p>
          <a:p>
            <a:r>
              <a:rPr lang="en-US" altLang="en-US" sz="1200" dirty="0"/>
              <a:t>Confusing: </a:t>
            </a:r>
            <a:r>
              <a:rPr lang="en-US" altLang="en-US" sz="1200" dirty="0" err="1"/>
              <a:t>Khó</a:t>
            </a:r>
            <a:r>
              <a:rPr lang="en-US" altLang="en-US" sz="1200" dirty="0"/>
              <a:t> </a:t>
            </a:r>
            <a:r>
              <a:rPr lang="en-US" altLang="en-US" sz="1200" dirty="0" err="1"/>
              <a:t>hiểu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15619E1F-AB16-4FD1-8EEC-159243552C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D3BFD59-A55F-49AC-BCA1-9C5EAD563F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1DDAE25-2061-43F5-A719-FC6E3D832E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8EC63545-81C2-40AB-9A59-010EF5267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953487F-D0E1-4847-8AF1-7F7045DD27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4CB53816-B50F-4918-94F4-74063695C3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45A15BB-2CB0-4BD3-8068-B95221CFC8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8EE300B-78DF-4C5A-9434-49F1C1225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5C45A734-D9C8-484A-AA35-ADCC2B331B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0F8C9D6C-CB67-42CC-83B0-D155120F93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phân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(RF)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phổ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dù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tuổi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đời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trẻ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phát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minh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bởi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Ho năm 1995). RF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viên trong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tư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tưởng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RF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xây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cây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mỗi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cây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nào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nhiều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cây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đoán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cuối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chắc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chắn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rằng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không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cây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câu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lời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như 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cây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xây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sẽ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cùng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câu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trả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lời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trong 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xây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cây, RF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ngẫu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nhiên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observations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bootstrapping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ngẫu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nhiên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thuộc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quá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gọi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đánh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giá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bởi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xác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mô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Nhược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điểm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khối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lượng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tuy nhiên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với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năng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lực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ngày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càng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tăng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máy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tính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(theo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cấp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lũy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thừa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Forest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không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vi-V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9312FAA5-7C43-4556-82F6-B4CDFC072B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3268AF46-7024-4AA1-828B-15B2449C93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1F158309-A15A-4C51-A143-A6FF89B70B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5BED9A33-7510-495A-AA13-35000A2B73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81378679-51F2-4672-B8AB-A39CF3B754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40B3FEB-0286-480B-88AC-C40F0A23D8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whether you decide to become a student representative or just want to make a contribution at a society meeting. 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AD6D3-E3A6-4306-A906-2CB27FEAA95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01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6E557A66-0EEC-4D4F-840F-5C3E08CF2E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B2A4B179-4340-4A86-991D-5EE6D87A9C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387AE164-BA64-4967-8863-3488249D5F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0F306E64-2CDF-4FB2-89F0-EB974C9505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 sz="1200" dirty="0"/>
              <a:t>Immerse: </a:t>
            </a:r>
            <a:r>
              <a:rPr lang="en-US" altLang="en-US" sz="1200" dirty="0" err="1"/>
              <a:t>Đắm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mình</a:t>
            </a:r>
            <a:r>
              <a:rPr lang="en-US" altLang="en-US" sz="1200" dirty="0"/>
              <a:t> </a:t>
            </a:r>
            <a:r>
              <a:rPr lang="en-US" altLang="en-US" sz="1200" dirty="0" err="1"/>
              <a:t>vào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A5FFAA7E-A917-4987-B89B-BAAA0A9775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F1866C5A-5229-44E1-B21E-ACDE03962E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A5EDE82B-D469-4AF4-A34A-A14CD2EDCD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EF6C7008-4D8E-48FD-A65D-F6394794B6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Annotate: </a:t>
            </a:r>
            <a:r>
              <a:rPr lang="en-US" altLang="en-US" sz="1200" dirty="0" err="1"/>
              <a:t>Chú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thích</a:t>
            </a:r>
            <a:endParaRPr lang="en-US" altLang="en-US" sz="1200" dirty="0"/>
          </a:p>
          <a:p>
            <a:r>
              <a:rPr lang="en-US" altLang="en-US" sz="1200" dirty="0"/>
              <a:t>If everything crashes – the bulb blows: </a:t>
            </a:r>
            <a:r>
              <a:rPr lang="en-US" altLang="en-US" sz="1200" dirty="0" err="1"/>
              <a:t>Nếu</a:t>
            </a:r>
            <a:r>
              <a:rPr lang="en-US" altLang="en-US" sz="1200" dirty="0"/>
              <a:t> </a:t>
            </a:r>
            <a:r>
              <a:rPr lang="en-US" altLang="en-US" sz="1200" dirty="0" err="1"/>
              <a:t>mọi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thứ</a:t>
            </a:r>
            <a:r>
              <a:rPr lang="en-US" altLang="en-US" sz="1200" dirty="0"/>
              <a:t> </a:t>
            </a:r>
            <a:r>
              <a:rPr lang="en-US" altLang="en-US" sz="1200" dirty="0" err="1"/>
              <a:t>bị</a:t>
            </a:r>
            <a:r>
              <a:rPr lang="en-US" altLang="en-US" sz="1200" dirty="0"/>
              <a:t> </a:t>
            </a:r>
            <a:r>
              <a:rPr lang="en-US" altLang="en-US" sz="1200" dirty="0" err="1"/>
              <a:t>hỏng</a:t>
            </a:r>
            <a:r>
              <a:rPr lang="en-US" altLang="en-US" sz="1200" dirty="0"/>
              <a:t> - </a:t>
            </a:r>
            <a:r>
              <a:rPr lang="en-US" altLang="en-US" sz="1200" dirty="0" err="1"/>
              <a:t>bóng</a:t>
            </a:r>
            <a:r>
              <a:rPr lang="en-US" altLang="en-US" sz="1200" dirty="0"/>
              <a:t> </a:t>
            </a:r>
            <a:r>
              <a:rPr lang="en-US" altLang="en-US" sz="1200" dirty="0" err="1"/>
              <a:t>đèn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sẽ</a:t>
            </a:r>
            <a:r>
              <a:rPr lang="en-US" altLang="en-US" sz="1200" dirty="0"/>
              <a:t> </a:t>
            </a:r>
            <a:r>
              <a:rPr lang="en-US" altLang="en-US" sz="1200" dirty="0" err="1"/>
              <a:t>nổ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C041F2FB-1FDC-480C-9B20-21FF1E37E6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9CA4792-CF47-413D-8148-6623444BF0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Polish: </a:t>
            </a:r>
            <a:r>
              <a:rPr lang="en-US" altLang="en-US" sz="1200" dirty="0" err="1"/>
              <a:t>Đánh</a:t>
            </a:r>
            <a:r>
              <a:rPr lang="en-US" altLang="en-US" sz="1200" dirty="0"/>
              <a:t> </a:t>
            </a:r>
            <a:r>
              <a:rPr lang="en-US" altLang="en-US" sz="1200" dirty="0" err="1"/>
              <a:t>bóng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A8DE0054-4488-4F49-A59D-097B989831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0487778C-B29F-48FF-9409-8CACC69A3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12C811D-E091-4760-8590-EF19704B2C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1AF1A47-32A2-4FA9-90A2-0C9936F8DC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27367449-5549-4A7D-A14D-535D2C13D9E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767F55E-8E70-4B0F-9299-EE3F7F9C2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 sz="1200" dirty="0"/>
              <a:t>Enthusiastic: </a:t>
            </a:r>
            <a:r>
              <a:rPr lang="en-US" altLang="en-US" sz="1200" dirty="0" err="1"/>
              <a:t>Nhiệt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thành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E6167053-4C39-4358-B93F-92155764D5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B45A936B-577F-4BDA-B68C-CD36F0C676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C7781401-F37E-4415-A01F-1456BF5C93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BA27F105-0054-49DF-80A7-370E6FEA7D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People will perform better if they understand the importance and need of the task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5/you may resolve many issues that might come up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AD6D3-E3A6-4306-A906-2CB27FEAA95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01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5D118E6F-1EF6-491C-BE43-CD1B44FB4B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A510967F-23C8-4F41-90C3-7985FF6B2A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070BBFFE-7B06-4E2A-9784-2A3622FD9B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43E9B54F-0925-411A-AEDB-DEF55A25E1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2562CF33-4334-41F1-BF82-1BEA6BEA52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8BB3138D-693A-400D-801E-79847BC09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pressed to admit something: </a:t>
            </a:r>
            <a:r>
              <a:rPr lang="en-US" altLang="en-US" sz="1200" dirty="0" err="1"/>
              <a:t>Buộc</a:t>
            </a:r>
            <a:r>
              <a:rPr lang="en-US" altLang="en-US" sz="1200" dirty="0"/>
              <a:t> </a:t>
            </a:r>
            <a:r>
              <a:rPr lang="en-US" altLang="en-US" sz="1200" dirty="0" err="1"/>
              <a:t>phải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thừa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nhận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cái</a:t>
            </a:r>
            <a:r>
              <a:rPr lang="en-US" altLang="en-US" sz="1200" dirty="0"/>
              <a:t> </a:t>
            </a:r>
            <a:r>
              <a:rPr lang="en-US" altLang="en-US" sz="1200" dirty="0" err="1"/>
              <a:t>gì</a:t>
            </a:r>
            <a:r>
              <a:rPr lang="en-US" altLang="en-US" sz="1200" dirty="0"/>
              <a:t> </a:t>
            </a:r>
            <a:r>
              <a:rPr lang="en-US" altLang="en-US" sz="1200" dirty="0" err="1"/>
              <a:t>đó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0DFB349-E7BC-4E77-95B4-6FD7F6798D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86500A80-DFAA-4555-8994-8EB3E55CCC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Irritate: </a:t>
            </a:r>
            <a:r>
              <a:rPr lang="en-US" altLang="en-US" sz="1200" dirty="0" err="1"/>
              <a:t>Khó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chịu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bị</a:t>
            </a:r>
            <a:r>
              <a:rPr lang="en-US" altLang="en-US" sz="1200" dirty="0"/>
              <a:t> </a:t>
            </a:r>
            <a:r>
              <a:rPr lang="en-US" altLang="en-US" sz="1200" dirty="0" err="1"/>
              <a:t>kích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thích</a:t>
            </a:r>
            <a:endParaRPr lang="en-US" altLang="en-US" sz="1200" dirty="0"/>
          </a:p>
          <a:p>
            <a:r>
              <a:rPr lang="en-US" altLang="en-US" sz="1200" dirty="0"/>
              <a:t>straighten it out: </a:t>
            </a:r>
            <a:r>
              <a:rPr lang="en-US" altLang="en-US" sz="1200" dirty="0" err="1"/>
              <a:t>Làm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thẳng</a:t>
            </a:r>
            <a:r>
              <a:rPr lang="en-US" altLang="en-US" sz="1200" dirty="0"/>
              <a:t> </a:t>
            </a:r>
            <a:r>
              <a:rPr lang="en-US" altLang="en-US" sz="1200" dirty="0" err="1"/>
              <a:t>nó</a:t>
            </a:r>
            <a:r>
              <a:rPr lang="en-US" altLang="en-US" sz="1200" dirty="0"/>
              <a:t> ra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26C22DBA-4523-402D-8620-AE1E3810E0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9E036B6-8C2E-4E25-96B4-E4E314A26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Diminish: </a:t>
            </a:r>
            <a:r>
              <a:rPr lang="en-US" altLang="en-US" sz="1200" dirty="0" err="1"/>
              <a:t>Giảm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bớt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F7E542DF-5690-482B-80B7-CD6CB21E6D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9700A838-4174-43C4-9E9A-2C39CFB8AC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Stretch: </a:t>
            </a:r>
            <a:r>
              <a:rPr lang="en-US" altLang="en-US" dirty="0" err="1"/>
              <a:t>kéo</a:t>
            </a:r>
            <a:r>
              <a:rPr lang="en-US" altLang="en-US" dirty="0"/>
              <a:t> </a:t>
            </a:r>
            <a:r>
              <a:rPr lang="en-US" altLang="en-US" dirty="0" err="1"/>
              <a:t>dài</a:t>
            </a:r>
            <a:endParaRPr lang="en-US" altLang="en-US" dirty="0"/>
          </a:p>
          <a:p>
            <a:r>
              <a:rPr lang="en-US" altLang="en-US" sz="1200" dirty="0"/>
              <a:t>Bolster: </a:t>
            </a:r>
            <a:r>
              <a:rPr lang="en-US" altLang="en-US" sz="1200" dirty="0" err="1"/>
              <a:t>củng</a:t>
            </a:r>
            <a:r>
              <a:rPr lang="en-US" altLang="en-US" sz="1200" dirty="0"/>
              <a:t> </a:t>
            </a:r>
            <a:r>
              <a:rPr lang="en-US" altLang="en-US" sz="1200" dirty="0" err="1"/>
              <a:t>cố</a:t>
            </a:r>
            <a:endParaRPr lang="en-US" altLang="en-US" sz="1200" dirty="0"/>
          </a:p>
          <a:p>
            <a:r>
              <a:rPr lang="en-US" altLang="en-US" sz="1200" dirty="0"/>
              <a:t>Unhurriedly: </a:t>
            </a:r>
            <a:r>
              <a:rPr lang="en-US" altLang="en-US" sz="1200" dirty="0" err="1"/>
              <a:t>Vui</a:t>
            </a:r>
            <a:r>
              <a:rPr lang="en-US" altLang="en-US" sz="1200" dirty="0"/>
              <a:t> </a:t>
            </a:r>
            <a:r>
              <a:rPr lang="en-US" altLang="en-US" sz="1200" dirty="0" err="1"/>
              <a:t>vẻ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AFB0F0E5-0D84-4F21-B1A6-AAB100EF84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0A41549B-1C1E-40B4-A7FD-A2BE76632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7D92837B-C76A-4454-A0B5-225DAC3794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7BE1B1E0-C362-4E46-A4A5-F1EFD403B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Clarification: </a:t>
            </a:r>
            <a:r>
              <a:rPr lang="en-US" altLang="en-US" sz="1200" dirty="0" err="1"/>
              <a:t>Làm</a:t>
            </a:r>
            <a:r>
              <a:rPr lang="en-US" altLang="en-US" sz="1200" dirty="0"/>
              <a:t> </a:t>
            </a:r>
            <a:r>
              <a:rPr lang="en-US" altLang="en-US" sz="1200" dirty="0" err="1"/>
              <a:t>rõ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DC8126CB-DB48-4B66-A626-409E87416D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E44AF905-161D-48AA-BBB8-17ACE8D87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Demean: </a:t>
            </a:r>
            <a:r>
              <a:rPr lang="en-US" altLang="en-US" sz="1200" dirty="0" err="1"/>
              <a:t>hạ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thấp</a:t>
            </a:r>
            <a:endParaRPr lang="en-US" altLang="en-US" sz="1200" dirty="0"/>
          </a:p>
          <a:p>
            <a:r>
              <a:rPr lang="en-US" altLang="en-US" sz="1200" dirty="0"/>
              <a:t>Enemies: </a:t>
            </a:r>
            <a:r>
              <a:rPr lang="en-US" altLang="en-US" sz="1200" dirty="0" err="1"/>
              <a:t>Kẻ</a:t>
            </a:r>
            <a:r>
              <a:rPr lang="en-US" altLang="en-US" sz="1200" dirty="0"/>
              <a:t> </a:t>
            </a:r>
            <a:r>
              <a:rPr lang="en-US" altLang="en-US" sz="1200" dirty="0" err="1"/>
              <a:t>thù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D8058802-1E45-4A64-BC64-A2BDD4A88D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C98BDED-7DEE-4ABC-8CF2-00D77BA893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 sz="1200" dirty="0"/>
              <a:t>Anticipate: </a:t>
            </a:r>
            <a:r>
              <a:rPr lang="en-US" altLang="en-US" sz="1200" dirty="0" err="1"/>
              <a:t>Dự</a:t>
            </a:r>
            <a:r>
              <a:rPr lang="en-US" altLang="en-US" sz="1200" dirty="0"/>
              <a:t> </a:t>
            </a:r>
            <a:r>
              <a:rPr lang="en-US" altLang="en-US" sz="1200" dirty="0" err="1"/>
              <a:t>đoán</a:t>
            </a:r>
            <a:endParaRPr lang="en-US" altLang="en-US" sz="1200" dirty="0"/>
          </a:p>
          <a:p>
            <a:r>
              <a:rPr lang="en-US" altLang="en-US" sz="1200" dirty="0"/>
              <a:t>Bias: </a:t>
            </a:r>
            <a:r>
              <a:rPr lang="en-US" altLang="en-US" sz="1200" dirty="0" err="1"/>
              <a:t>Thiên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vị</a:t>
            </a:r>
            <a:r>
              <a:rPr lang="en-US" altLang="en-US" sz="1200" dirty="0"/>
              <a:t>, </a:t>
            </a:r>
            <a:r>
              <a:rPr lang="en-US" altLang="en-US" sz="1200" dirty="0" err="1"/>
              <a:t>thiên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kiến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AD6D3-E3A6-4306-A906-2CB27FEAA95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01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9DBFA0F1-A25A-4E77-8F41-B00DBEB1E8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E54A8DBE-A5A4-4F88-84F5-73AE2F01B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argument then defuse the situation: </a:t>
            </a:r>
            <a:r>
              <a:rPr lang="en-US" altLang="en-US" sz="1200" dirty="0" err="1"/>
              <a:t>Lập</a:t>
            </a:r>
            <a:r>
              <a:rPr lang="en-US" altLang="en-US" sz="1200" dirty="0"/>
              <a:t> </a:t>
            </a:r>
            <a:r>
              <a:rPr lang="en-US" altLang="en-US" sz="1200" dirty="0" err="1"/>
              <a:t>luận</a:t>
            </a:r>
            <a:r>
              <a:rPr lang="en-US" altLang="en-US" sz="1200" dirty="0"/>
              <a:t> </a:t>
            </a:r>
            <a:r>
              <a:rPr lang="en-US" altLang="en-US" sz="1200" dirty="0" err="1"/>
              <a:t>và</a:t>
            </a:r>
            <a:r>
              <a:rPr lang="en-US" altLang="en-US" sz="1200" dirty="0"/>
              <a:t> </a:t>
            </a:r>
            <a:r>
              <a:rPr lang="en-US" altLang="en-US" sz="1200" dirty="0" err="1"/>
              <a:t>xoa</a:t>
            </a:r>
            <a:r>
              <a:rPr lang="en-US" altLang="en-US" sz="1200" dirty="0"/>
              <a:t> </a:t>
            </a:r>
            <a:r>
              <a:rPr lang="en-US" altLang="en-US" sz="1200" dirty="0" err="1"/>
              <a:t>dịu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029583AF-8970-4424-AEF3-34DF06EB04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A2699CD4-32D0-4FBC-BCA2-AB61652684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Confrontation: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đầu</a:t>
            </a:r>
            <a:endParaRPr lang="en-US" altLang="en-US" sz="1200" dirty="0"/>
          </a:p>
          <a:p>
            <a:r>
              <a:rPr lang="en-US" altLang="en-US" sz="1200" dirty="0"/>
              <a:t>you gain more by being seen as rolling with the situation than you do by articulating your rights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/>
              <a:t>Perhaps go up to them afterwards and talk with them – it could even lead to a collaboration</a:t>
            </a: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1A76BCFA-E8C7-4FBD-92A3-71AE91021D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D844DFF3-6FDE-4F67-9D78-54349D9D1D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Preoccupied: </a:t>
            </a:r>
            <a:r>
              <a:rPr lang="en-US" sz="1200" dirty="0" err="1"/>
              <a:t>bận</a:t>
            </a:r>
            <a:r>
              <a:rPr lang="en-US" sz="1200" dirty="0"/>
              <a:t> </a:t>
            </a:r>
            <a:r>
              <a:rPr lang="en-US" sz="1200" dirty="0" err="1"/>
              <a:t>tâm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AD6D3-E3A6-4306-A906-2CB27FEAA95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31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Humor: </a:t>
            </a:r>
            <a:r>
              <a:rPr lang="en-US" sz="1200" dirty="0" err="1"/>
              <a:t>hài</a:t>
            </a:r>
            <a:r>
              <a:rPr lang="en-US" sz="1200" dirty="0"/>
              <a:t> h</a:t>
            </a:r>
            <a:r>
              <a:rPr lang="vi-VN" sz="1200" dirty="0"/>
              <a:t>ư</a:t>
            </a:r>
            <a:r>
              <a:rPr lang="en-US" sz="1200" dirty="0" err="1"/>
              <a:t>ớc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AD6D3-E3A6-4306-A906-2CB27FEAA95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0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2016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FEAD6D3-E3A6-4306-A906-2CB27FEAA95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01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45FAB599-F703-4A6C-BA1D-1D3E46FD73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3A7FF95A-75F0-4A1E-A33F-B9143F6AD5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155E1D2-FB79-46A6-883D-2174FE3121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E272E765-E01A-4187-8223-3459EDDBE7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 sz="1200" dirty="0"/>
              <a:t>Suspense: </a:t>
            </a:r>
            <a:r>
              <a:rPr lang="en-US" altLang="en-US" sz="1200" dirty="0" err="1"/>
              <a:t>hồi</a:t>
            </a:r>
            <a:r>
              <a:rPr lang="en-US" altLang="en-US" sz="1200" dirty="0"/>
              <a:t> </a:t>
            </a:r>
            <a:r>
              <a:rPr lang="en-US" altLang="en-US" sz="1200" dirty="0" err="1"/>
              <a:t>hộp</a:t>
            </a:r>
            <a:endParaRPr lang="en-US" altLang="en-US" sz="1200" dirty="0"/>
          </a:p>
          <a:p>
            <a:r>
              <a:rPr lang="en-US" altLang="en-US" sz="1200" dirty="0"/>
              <a:t>Unveil: </a:t>
            </a:r>
            <a:r>
              <a:rPr lang="en-US" altLang="en-US" sz="1200" dirty="0" err="1"/>
              <a:t>tiết</a:t>
            </a:r>
            <a:r>
              <a:rPr lang="en-US" altLang="en-US" sz="1200" dirty="0"/>
              <a:t> </a:t>
            </a:r>
            <a:r>
              <a:rPr lang="en-US" altLang="en-US" sz="1200" dirty="0" err="1"/>
              <a:t>lộ</a:t>
            </a:r>
            <a:endParaRPr lang="en-US" altLang="en-US" sz="1200" dirty="0"/>
          </a:p>
          <a:p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458200" cy="60960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153400" cy="4983163"/>
          </a:xfrm>
        </p:spPr>
        <p:txBody>
          <a:bodyPr/>
          <a:lstStyle>
            <a:lvl1pPr marL="342900" indent="-342900">
              <a:buClr>
                <a:srgbClr val="3366FF"/>
              </a:buClr>
              <a:buSzPct val="100000"/>
              <a:buFont typeface="Wingdings" charset="2"/>
              <a:buChar char="§"/>
              <a:defRPr b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rgbClr val="FF0000"/>
              </a:buClr>
              <a:buFont typeface="Wingdings" charset="2"/>
              <a:buChar char="§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Clr>
                <a:srgbClr val="0000FF"/>
              </a:buClr>
              <a:buFont typeface="Arial"/>
              <a:buChar char="•"/>
              <a:defRPr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28600" y="6492875"/>
            <a:ext cx="2133600" cy="365125"/>
          </a:xfrm>
        </p:spPr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92875"/>
            <a:ext cx="2895600" cy="365125"/>
          </a:xfrm>
        </p:spPr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92875"/>
            <a:ext cx="2133600" cy="365125"/>
          </a:xfrm>
        </p:spPr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87" y="-19050"/>
            <a:ext cx="2855913" cy="781050"/>
          </a:xfr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2250" y="1143000"/>
            <a:ext cx="4883150" cy="50149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SoICT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13379D-D487-4446-85FC-E9ED5B8B80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pp3.jpg"/>
          <p:cNvPicPr>
            <a:picLocks noChangeAspect="1"/>
          </p:cNvPicPr>
          <p:nvPr userDrawn="1"/>
        </p:nvPicPr>
        <p:blipFill>
          <a:blip r:embed="rId13"/>
          <a:srcRect t="3852" b="13333"/>
          <a:stretch>
            <a:fillRect/>
          </a:stretch>
        </p:blipFill>
        <p:spPr>
          <a:xfrm>
            <a:off x="1792" y="0"/>
            <a:ext cx="9142208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dissolve/>
  </p:transition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yriad Pro"/>
          <a:ea typeface="+mj-ea"/>
          <a:cs typeface="Myriad Pro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Myriad Pro"/>
          <a:ea typeface="+mn-ea"/>
          <a:cs typeface="Myriad Pro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Myriad Pro"/>
          <a:ea typeface="+mn-ea"/>
          <a:cs typeface="Myriad Pro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Myriad Pro"/>
          <a:ea typeface="+mn-ea"/>
          <a:cs typeface="Myriad Pro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Myriad Pro"/>
          <a:ea typeface="+mn-ea"/>
          <a:cs typeface="Myriad Pro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Myriad Pro"/>
          <a:ea typeface="+mn-ea"/>
          <a:cs typeface="Myriad Pro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/imgres?imgurl=http://www.thomas.edu/ced/auditorium/Auditorium-side%20view%20of%20stage-empty.jpg&amp;imgrefurl=http://www.thomas.edu/facilities/auditorium/index.htm&amp;h=1960&amp;w=3008&amp;sz=2525&amp;hl=en&amp;start=10&amp;tbnid=_4JfUh6Iz1JyCM:&amp;tbnh=98&amp;tbnw=150&amp;prev=/images?q=empty+auditorium&amp;svnum=10&amp;hl=en&amp;lr=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p1.jpg"/>
          <p:cNvPicPr>
            <a:picLocks noChangeAspect="1"/>
          </p:cNvPicPr>
          <p:nvPr/>
        </p:nvPicPr>
        <p:blipFill>
          <a:blip r:embed="rId3"/>
          <a:srcRect t="45556"/>
          <a:stretch>
            <a:fillRect/>
          </a:stretch>
        </p:blipFill>
        <p:spPr>
          <a:xfrm>
            <a:off x="896" y="4114800"/>
            <a:ext cx="9142208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4512"/>
            <a:ext cx="9144000" cy="196168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b="1" dirty="0">
                <a:solidFill>
                  <a:srgbClr val="C00000"/>
                </a:solidFill>
              </a:rPr>
              <a:t>Introduction to Presentation skills</a:t>
            </a:r>
            <a:br>
              <a:rPr lang="en-US" sz="3200" b="1" dirty="0">
                <a:solidFill>
                  <a:srgbClr val="C00000"/>
                </a:solidFill>
              </a:rPr>
            </a:br>
            <a:br>
              <a:rPr lang="en-US" sz="3200" b="1" dirty="0">
                <a:solidFill>
                  <a:srgbClr val="C00000"/>
                </a:solidFill>
              </a:rPr>
            </a:br>
            <a:r>
              <a:rPr lang="en-US" sz="2800" dirty="0">
                <a:solidFill>
                  <a:srgbClr val="000090"/>
                </a:solidFill>
              </a:rPr>
              <a:t>Technical Writing and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5029200"/>
            <a:ext cx="8513618" cy="9906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2"/>
                </a:solidFill>
              </a:rPr>
              <a:t>SoICT</a:t>
            </a:r>
            <a:r>
              <a:rPr lang="en-US" sz="2000" dirty="0">
                <a:solidFill>
                  <a:schemeClr val="bg2"/>
                </a:solidFill>
              </a:rPr>
              <a:t> - 2020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896" y="3672"/>
            <a:ext cx="9144000" cy="159652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Myriad Pro"/>
                <a:ea typeface="+mj-ea"/>
                <a:cs typeface="Myriad Pro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40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</a:t>
            </a:r>
            <a:r>
              <a:rPr lang="en-US" sz="1400" b="1">
                <a:latin typeface="Arial" panose="020B0604020202020204" pitchFamily="34" charset="0"/>
                <a:cs typeface="Arial" panose="020B0604020202020204" pitchFamily="34" charset="0"/>
              </a:rPr>
              <a:t>TRƯỜNG ĐẠI HỌC BÁCH KHOA HÀ NỘI</a:t>
            </a:r>
          </a:p>
          <a:p>
            <a:pPr algn="l">
              <a:spcBef>
                <a:spcPts val="0"/>
              </a:spcBef>
            </a:pPr>
            <a:r>
              <a:rPr lang="en-US" sz="1050" b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       </a:t>
            </a:r>
            <a:r>
              <a:rPr lang="en-US" sz="105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HANOI UNIVERSITY OF SCIENCE AND TECHNOLOGY</a:t>
            </a:r>
            <a:endParaRPr lang="en-US" sz="105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327984"/>
            <a:ext cx="990600" cy="971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0BDFD8C5-4A18-42CA-95AE-F4FF8706E0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2800" dirty="0"/>
              <a:t>Tell a Story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9B7616DE-AF7A-4FB6-8CB8-3E3C5DAF1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219200"/>
            <a:ext cx="548640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sz="2600" dirty="0"/>
              <a:t>Prepare your material so that it tells a story logically</a:t>
            </a:r>
          </a:p>
          <a:p>
            <a:pPr lvl="1"/>
            <a:r>
              <a:rPr lang="en-US" altLang="en-US" sz="2000" dirty="0"/>
              <a:t>Subject: title, authors, acknowledgements</a:t>
            </a:r>
          </a:p>
          <a:p>
            <a:pPr lvl="1"/>
            <a:r>
              <a:rPr lang="en-US" altLang="en-US" sz="2000" dirty="0"/>
              <a:t>Introduction/overview</a:t>
            </a:r>
          </a:p>
          <a:p>
            <a:pPr lvl="1"/>
            <a:r>
              <a:rPr lang="en-US" altLang="en-US" sz="2000" dirty="0"/>
              <a:t>Method/approach</a:t>
            </a:r>
          </a:p>
          <a:p>
            <a:pPr lvl="1"/>
            <a:r>
              <a:rPr lang="en-US" altLang="en-US" sz="2000" dirty="0"/>
              <a:t>Results/information/analysis</a:t>
            </a:r>
          </a:p>
          <a:p>
            <a:pPr lvl="1"/>
            <a:r>
              <a:rPr lang="en-US" altLang="en-US" sz="2000" dirty="0"/>
              <a:t>Conclusion/summary</a:t>
            </a:r>
          </a:p>
          <a:p>
            <a:r>
              <a:rPr lang="en-US" altLang="en-US" sz="2600" dirty="0"/>
              <a:t>Use examples, anecdotes, and significant details</a:t>
            </a:r>
          </a:p>
          <a:p>
            <a:r>
              <a:rPr lang="en-US" altLang="en-US" sz="2600" dirty="0"/>
              <a:t>Create continuity so that your slides flow smoothly</a:t>
            </a:r>
          </a:p>
          <a:p>
            <a:pPr lvl="1"/>
            <a:r>
              <a:rPr lang="en-US" altLang="en-US" sz="2000" dirty="0"/>
              <a:t>Guide the audience through your story</a:t>
            </a:r>
          </a:p>
          <a:p>
            <a:pPr lvl="1"/>
            <a:r>
              <a:rPr lang="en-US" altLang="en-US" sz="2000" dirty="0"/>
              <a:t>Your last point on one slide can anticipate the next slide</a:t>
            </a:r>
          </a:p>
        </p:txBody>
      </p:sp>
      <p:pic>
        <p:nvPicPr>
          <p:cNvPr id="30727" name="Picture 7">
            <a:extLst>
              <a:ext uri="{FF2B5EF4-FFF2-40B4-BE49-F238E27FC236}">
                <a16:creationId xmlns:a16="http://schemas.microsoft.com/office/drawing/2014/main" id="{12A7BC7F-DFE3-461E-A446-3DEFB105B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590800"/>
            <a:ext cx="23145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87EBB91-8BF1-401D-A79E-3278E74684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Audience</a:t>
            </a:r>
            <a:endParaRPr lang="en-US" altLang="en-US" dirty="0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A2B7CDD4-2D3E-4EA6-AAEE-C45C696988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953000" cy="48768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Why and to whom are you giving this presentation?</a:t>
            </a:r>
          </a:p>
          <a:p>
            <a:r>
              <a:rPr lang="en-US" altLang="en-US" sz="2800" dirty="0"/>
              <a:t>What do you want the audience to learn?</a:t>
            </a:r>
          </a:p>
          <a:p>
            <a:pPr lvl="1"/>
            <a:r>
              <a:rPr lang="en-US" altLang="en-US" sz="2400" dirty="0"/>
              <a:t>Think about this as you construct your talk</a:t>
            </a:r>
          </a:p>
          <a:p>
            <a:pPr lvl="1"/>
            <a:r>
              <a:rPr lang="en-US" altLang="en-US" sz="2400" dirty="0"/>
              <a:t>Edit your slides -- delete what is unnecessary, distracting, confusing, off point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C6228024-B028-4A91-AAA4-724745F78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36" y="1752600"/>
            <a:ext cx="3240314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4A65C13-233A-4C77-A72C-33734052A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Presenting Your Methods, Data, and Results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10E0622B-F83B-4D4A-B5D3-B57DFC1ED0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0100" y="1287966"/>
            <a:ext cx="7772400" cy="31242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Methods, Instrumentation</a:t>
            </a:r>
          </a:p>
          <a:p>
            <a:pPr lvl="1"/>
            <a:r>
              <a:rPr lang="en-US" altLang="en-US" sz="2400" dirty="0"/>
              <a:t>For most talks, only present the minimum</a:t>
            </a:r>
          </a:p>
          <a:p>
            <a:r>
              <a:rPr lang="en-US" altLang="en-US" sz="2800" dirty="0"/>
              <a:t>Data Tables</a:t>
            </a:r>
          </a:p>
          <a:p>
            <a:pPr lvl="1"/>
            <a:r>
              <a:rPr lang="en-US" altLang="en-US" sz="2400" dirty="0"/>
              <a:t>Tables are useful for a small amount of data</a:t>
            </a:r>
          </a:p>
          <a:p>
            <a:pPr lvl="1"/>
            <a:r>
              <a:rPr lang="en-US" altLang="en-US" sz="2400" dirty="0"/>
              <a:t>Include units</a:t>
            </a:r>
          </a:p>
          <a:p>
            <a:pPr lvl="1"/>
            <a:r>
              <a:rPr lang="en-US" altLang="en-US" sz="2400" dirty="0"/>
              <a:t>Indicate data source if they are not your own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14E623-B157-44FF-9419-6FA247F68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419599"/>
            <a:ext cx="5050155" cy="2064068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721DDC8B-3693-4613-BFEA-01C7500156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772400" cy="5334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normAutofit/>
          </a:bodyPr>
          <a:lstStyle/>
          <a:p>
            <a:r>
              <a:rPr lang="en-US" altLang="en-US" sz="2800" dirty="0"/>
              <a:t>Preparing Your Data (continue)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B8F88D8B-24E8-474D-B021-E5D7966C6D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6482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600" dirty="0"/>
              <a:t>Figures</a:t>
            </a:r>
          </a:p>
          <a:p>
            <a:pPr lvl="1"/>
            <a:r>
              <a:rPr lang="en-US" altLang="en-US" sz="2200" dirty="0"/>
              <a:t>‘1 figure </a:t>
            </a:r>
            <a:r>
              <a:rPr lang="en-US" altLang="en-US" sz="2200" dirty="0">
                <a:sym typeface="Symbol" panose="05050102010706020507" pitchFamily="18" charset="2"/>
              </a:rPr>
              <a:t></a:t>
            </a:r>
            <a:r>
              <a:rPr lang="en-US" altLang="en-US" sz="2200" dirty="0"/>
              <a:t> 1000 words’</a:t>
            </a:r>
          </a:p>
          <a:p>
            <a:pPr lvl="1"/>
            <a:r>
              <a:rPr lang="en-US" altLang="en-US" sz="2200" dirty="0"/>
              <a:t>Figures should be readable, understandable, uncluttered</a:t>
            </a:r>
          </a:p>
          <a:p>
            <a:pPr lvl="1"/>
            <a:r>
              <a:rPr lang="en-US" altLang="en-US" sz="2200" dirty="0"/>
              <a:t>Keep figures simple, use color logically for clarification</a:t>
            </a:r>
          </a:p>
          <a:p>
            <a:pPr lvl="2"/>
            <a:r>
              <a:rPr lang="en-US" altLang="en-US" sz="2000" dirty="0">
                <a:solidFill>
                  <a:srgbClr val="9999FF"/>
                </a:solidFill>
              </a:rPr>
              <a:t>Blue = cold,</a:t>
            </a:r>
            <a:r>
              <a:rPr lang="en-US" altLang="en-US" sz="2000" dirty="0">
                <a:solidFill>
                  <a:srgbClr val="FFFF00"/>
                </a:solidFill>
              </a:rPr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red = warm, </a:t>
            </a:r>
            <a:r>
              <a:rPr lang="en-US" altLang="en-US" sz="2000" dirty="0">
                <a:solidFill>
                  <a:srgbClr val="B2B2B2"/>
                </a:solidFill>
              </a:rPr>
              <a:t>dark = little,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000" dirty="0">
                <a:solidFill>
                  <a:schemeClr val="hlink"/>
                </a:solidFill>
              </a:rPr>
              <a:t>bright = a lot</a:t>
            </a:r>
          </a:p>
          <a:p>
            <a:pPr lvl="2"/>
            <a:r>
              <a:rPr lang="en-US" altLang="en-US" sz="2000" dirty="0">
                <a:solidFill>
                  <a:srgbClr val="0000FF"/>
                </a:solidFill>
              </a:rPr>
              <a:t>Invisible color</a:t>
            </a:r>
          </a:p>
          <a:p>
            <a:pPr lvl="2"/>
            <a:r>
              <a:rPr lang="en-US" altLang="en-US" sz="2000" dirty="0">
                <a:solidFill>
                  <a:srgbClr val="FF0000"/>
                </a:solidFill>
              </a:rPr>
              <a:t>Meaning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009900"/>
                </a:solidFill>
              </a:rPr>
              <a:t>attached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to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009900"/>
                </a:solidFill>
              </a:rPr>
              <a:t>colors</a:t>
            </a:r>
            <a:r>
              <a:rPr lang="en-US" altLang="en-US" sz="2000" dirty="0"/>
              <a:t> (color blindness is more common than you think</a:t>
            </a:r>
          </a:p>
          <a:p>
            <a:pPr lvl="1"/>
            <a:r>
              <a:rPr lang="en-US" altLang="en-US" sz="2200" dirty="0"/>
              <a:t>Explain axes and variables</a:t>
            </a:r>
          </a:p>
          <a:p>
            <a:pPr lvl="1"/>
            <a:r>
              <a:rPr lang="en-US" altLang="en-US" sz="2200" dirty="0"/>
              <a:t>Include reference on figure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Text Box 3">
            <a:extLst>
              <a:ext uri="{FF2B5EF4-FFF2-40B4-BE49-F238E27FC236}">
                <a16:creationId xmlns:a16="http://schemas.microsoft.com/office/drawing/2014/main" id="{9A46D581-C2EE-4833-A00A-E1B350846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610136"/>
            <a:ext cx="3118624" cy="62478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en-US" sz="2000" dirty="0">
                <a:latin typeface="Times" panose="02020603050405020304" pitchFamily="18" charset="0"/>
              </a:rPr>
              <a:t>Problem: Classification. An algorithm tries to predict the label for a sample.</a:t>
            </a:r>
          </a:p>
          <a:p>
            <a:pPr eaLnBrk="0" hangingPunct="0"/>
            <a:endParaRPr lang="en-US" altLang="en-US" sz="2000" dirty="0">
              <a:latin typeface="Times" panose="02020603050405020304" pitchFamily="18" charset="0"/>
            </a:endParaRPr>
          </a:p>
          <a:p>
            <a:pPr eaLnBrk="0" hangingPunct="0"/>
            <a:r>
              <a:rPr lang="en-US" altLang="en-US" sz="2000" dirty="0">
                <a:latin typeface="Times" panose="02020603050405020304" pitchFamily="18" charset="0"/>
              </a:rPr>
              <a:t>Sample:  feature data (gene expression level for a patient + label</a:t>
            </a:r>
          </a:p>
          <a:p>
            <a:pPr eaLnBrk="0" hangingPunct="0"/>
            <a:endParaRPr lang="en-US" altLang="en-US" sz="2000" dirty="0">
              <a:latin typeface="Times" panose="02020603050405020304" pitchFamily="18" charset="0"/>
            </a:endParaRPr>
          </a:p>
          <a:p>
            <a:pPr eaLnBrk="0" hangingPunct="0"/>
            <a:r>
              <a:rPr lang="en-US" altLang="en-US" sz="2000" dirty="0">
                <a:latin typeface="Times" panose="02020603050405020304" pitchFamily="18" charset="0"/>
              </a:rPr>
              <a:t>Label : What category (basal, luminal) the sample falls in</a:t>
            </a:r>
          </a:p>
          <a:p>
            <a:pPr eaLnBrk="0" hangingPunct="0"/>
            <a:endParaRPr lang="en-US" altLang="en-US" sz="2000" dirty="0">
              <a:latin typeface="Times" panose="02020603050405020304" pitchFamily="18" charset="0"/>
            </a:endParaRPr>
          </a:p>
          <a:p>
            <a:pPr eaLnBrk="0" hangingPunct="0"/>
            <a:r>
              <a:rPr lang="en-US" altLang="en-US" sz="2000" dirty="0">
                <a:latin typeface="Times" panose="02020603050405020304" pitchFamily="18" charset="0"/>
              </a:rPr>
              <a:t>The Machine Learning algorithm takes many samples to a </a:t>
            </a:r>
            <a:r>
              <a:rPr lang="en-US" altLang="en-US" sz="2000" b="1" dirty="0">
                <a:latin typeface="Times" panose="02020603050405020304" pitchFamily="18" charset="0"/>
              </a:rPr>
              <a:t>training set </a:t>
            </a:r>
            <a:r>
              <a:rPr lang="en-US" altLang="en-US" sz="2000" dirty="0">
                <a:latin typeface="Times" panose="02020603050405020304" pitchFamily="18" charset="0"/>
              </a:rPr>
              <a:t>and builds an internal model</a:t>
            </a:r>
          </a:p>
          <a:p>
            <a:pPr eaLnBrk="0" hangingPunct="0"/>
            <a:endParaRPr lang="en-US" altLang="en-US" sz="2000" dirty="0">
              <a:latin typeface="Times" panose="02020603050405020304" pitchFamily="18" charset="0"/>
            </a:endParaRPr>
          </a:p>
          <a:p>
            <a:pPr eaLnBrk="0" hangingPunct="0"/>
            <a:r>
              <a:rPr lang="en-US" altLang="en-US" sz="2000" dirty="0">
                <a:latin typeface="Times" panose="02020603050405020304" pitchFamily="18" charset="0"/>
              </a:rPr>
              <a:t>ML algorithm predicts labels of other sample called </a:t>
            </a:r>
            <a:r>
              <a:rPr lang="en-US" altLang="en-US" sz="2000" b="1" dirty="0">
                <a:latin typeface="Times" panose="02020603050405020304" pitchFamily="18" charset="0"/>
              </a:rPr>
              <a:t>testing set</a:t>
            </a:r>
            <a:r>
              <a:rPr lang="en-US" altLang="en-US" sz="2000" dirty="0">
                <a:latin typeface="Times" panose="02020603050405020304" pitchFamily="18" charset="0"/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358484-41B3-4C6D-826C-5F9362BF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3158"/>
            <a:ext cx="6019800" cy="6006242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CB6308A2-62B4-4EFD-A80B-6ED63001AB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6781800" cy="48418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noAutofit/>
          </a:bodyPr>
          <a:lstStyle/>
          <a:p>
            <a:r>
              <a:rPr lang="en-US" altLang="en-US" sz="2800" dirty="0"/>
              <a:t>Figures continued ...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2F33BFB-538F-4827-AB06-A35A296C8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4495800" cy="4953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r>
              <a:rPr lang="en-US" altLang="en-US" sz="2800" dirty="0"/>
              <a:t>Create a summary cartoon with major findings, or an illustration of the processes or problem</a:t>
            </a:r>
          </a:p>
          <a:p>
            <a:pPr lvl="1"/>
            <a:r>
              <a:rPr lang="en-US" altLang="en-US" sz="2400" dirty="0"/>
              <a:t>Consider showing it at the beginning and the end</a:t>
            </a:r>
          </a:p>
          <a:p>
            <a:r>
              <a:rPr lang="en-US" altLang="en-US" sz="2800" dirty="0"/>
              <a:t>You can use web sources for figures</a:t>
            </a:r>
          </a:p>
          <a:p>
            <a:pPr lvl="1"/>
            <a:r>
              <a:rPr lang="en-US" altLang="en-US" sz="2400" dirty="0"/>
              <a:t>Include reference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3D13D7-019C-44A2-A9A9-B30ACE292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914400"/>
            <a:ext cx="3343275" cy="57912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48" name="Rectangle 20">
            <a:extLst>
              <a:ext uri="{FF2B5EF4-FFF2-40B4-BE49-F238E27FC236}">
                <a16:creationId xmlns:a16="http://schemas.microsoft.com/office/drawing/2014/main" id="{C2DF9410-464D-45AE-B85D-19A6230E6F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229600" cy="60960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chemeClr val="bg1"/>
                </a:solidFill>
              </a:rPr>
              <a:t>Variable importance-feature of Random 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3596B-5998-463A-A17D-D0F3F8ED9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582"/>
            <a:ext cx="9144000" cy="5338836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EC111C08-F628-4822-B9DB-EE1C6D638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Preparing the Presentation</a:t>
            </a:r>
            <a:endParaRPr lang="en-US" altLang="en-US" sz="1600" dirty="0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4DF7D5C-6AA7-42B2-954E-30763457A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153400" cy="4495800"/>
          </a:xfrm>
        </p:spPr>
        <p:txBody>
          <a:bodyPr/>
          <a:lstStyle/>
          <a:p>
            <a:endParaRPr lang="en-US" altLang="en-US" sz="2600" dirty="0"/>
          </a:p>
          <a:p>
            <a:r>
              <a:rPr lang="en-US" altLang="en-US" sz="2600" dirty="0"/>
              <a:t>Average not more than 1 slide per minute</a:t>
            </a:r>
          </a:p>
          <a:p>
            <a:r>
              <a:rPr lang="en-US" altLang="en-US" sz="2600" dirty="0"/>
              <a:t>MS </a:t>
            </a:r>
            <a:r>
              <a:rPr lang="en-US" altLang="en-US" sz="2600" dirty="0" err="1"/>
              <a:t>Powerpoint</a:t>
            </a:r>
            <a:r>
              <a:rPr lang="en-US" altLang="en-US" sz="2600" dirty="0"/>
              <a:t> is now standard</a:t>
            </a:r>
          </a:p>
          <a:p>
            <a:pPr lvl="1"/>
            <a:r>
              <a:rPr lang="en-US" altLang="en-US" sz="2000" dirty="0"/>
              <a:t>If you use something else, be careful to check it in advance</a:t>
            </a:r>
          </a:p>
          <a:p>
            <a:r>
              <a:rPr lang="en-US" altLang="en-US" sz="2600" dirty="0"/>
              <a:t>No sounds! Some logical animations good</a:t>
            </a:r>
          </a:p>
          <a:p>
            <a:r>
              <a:rPr lang="en-US" altLang="en-US" sz="2600" dirty="0"/>
              <a:t>Use 3-7 bullets per page</a:t>
            </a:r>
          </a:p>
          <a:p>
            <a:pPr lvl="1"/>
            <a:r>
              <a:rPr lang="en-US" altLang="en-US" sz="2000" dirty="0"/>
              <a:t>Avoid writing out, and especially reading, long and complete sentences on slides because it is really boring to the audience</a:t>
            </a:r>
          </a:p>
          <a:p>
            <a:r>
              <a:rPr lang="en-US" altLang="en-US" sz="2600" dirty="0"/>
              <a:t>Slide appearance (font, colors) should be consistent</a:t>
            </a:r>
          </a:p>
          <a:p>
            <a:r>
              <a:rPr lang="en-US" altLang="en-US" sz="2600" dirty="0"/>
              <a:t>Spell check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66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66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266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66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EE717288-6524-425D-86A9-4B9798BD7B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458200" cy="609600"/>
          </a:xfrm>
        </p:spPr>
        <p:txBody>
          <a:bodyPr>
            <a:normAutofit/>
          </a:bodyPr>
          <a:lstStyle/>
          <a:p>
            <a:r>
              <a:rPr lang="en-US" altLang="en-US" sz="2800" b="1" dirty="0">
                <a:solidFill>
                  <a:schemeClr val="bg1"/>
                </a:solidFill>
              </a:rPr>
              <a:t>What Font to Use</a:t>
            </a:r>
          </a:p>
        </p:txBody>
      </p:sp>
      <p:sp>
        <p:nvSpPr>
          <p:cNvPr id="72708" name="Text Box 4">
            <a:extLst>
              <a:ext uri="{FF2B5EF4-FFF2-40B4-BE49-F238E27FC236}">
                <a16:creationId xmlns:a16="http://schemas.microsoft.com/office/drawing/2014/main" id="{5D707B64-195D-4465-9E5D-95E7E4B68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3050" y="1143000"/>
            <a:ext cx="5772150" cy="374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lnSpc>
                <a:spcPct val="16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Type size should be 18 points or larger:</a:t>
            </a:r>
          </a:p>
          <a:p>
            <a:pPr algn="ctr" eaLnBrk="0" hangingPunct="0">
              <a:lnSpc>
                <a:spcPct val="160000"/>
              </a:lnSpc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18 point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hangingPunct="0">
              <a:lnSpc>
                <a:spcPct val="160000"/>
              </a:lnSpc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 point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0" hangingPunct="0">
              <a:lnSpc>
                <a:spcPct val="160000"/>
              </a:lnSpc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24 point</a:t>
            </a:r>
          </a:p>
          <a:p>
            <a:pPr algn="ctr" eaLnBrk="0" hangingPunct="0">
              <a:lnSpc>
                <a:spcPct val="16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28 point</a:t>
            </a:r>
          </a:p>
          <a:p>
            <a:pPr algn="ctr" eaLnBrk="0" hangingPunct="0">
              <a:lnSpc>
                <a:spcPct val="160000"/>
              </a:lnSpc>
            </a:pPr>
            <a:r>
              <a:rPr lang="en-US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36 point</a:t>
            </a:r>
            <a:endParaRPr lang="en-US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709" name="Text Box 5">
            <a:extLst>
              <a:ext uri="{FF2B5EF4-FFF2-40B4-BE49-F238E27FC236}">
                <a16:creationId xmlns:a16="http://schemas.microsoft.com/office/drawing/2014/main" id="{C15F33BA-526C-41A9-9DB8-1908F5CE4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172200"/>
            <a:ext cx="34401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1400" dirty="0">
                <a:latin typeface="Comic Sans MS" panose="030F0702030302020204" pitchFamily="66" charset="0"/>
              </a:rPr>
              <a:t>* </a:t>
            </a:r>
            <a:r>
              <a:rPr lang="en-U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References can be in 12-14 point font</a:t>
            </a:r>
          </a:p>
        </p:txBody>
      </p:sp>
      <p:sp>
        <p:nvSpPr>
          <p:cNvPr id="72711" name="Text Box 7">
            <a:extLst>
              <a:ext uri="{FF2B5EF4-FFF2-40B4-BE49-F238E27FC236}">
                <a16:creationId xmlns:a16="http://schemas.microsoft.com/office/drawing/2014/main" id="{2C67CEE0-B5C5-4524-B5D3-D7C78DB34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029200"/>
            <a:ext cx="73152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AVOID USING ALL CAPITAL LETTERS BECAUSE IT’S MUCH HARDER TO READ</a:t>
            </a:r>
            <a:endParaRPr lang="en-US" alt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356CC077-E48E-4FCC-8882-CCEBE2CDF5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458200" cy="457200"/>
          </a:xfrm>
        </p:spPr>
        <p:txBody>
          <a:bodyPr>
            <a:normAutofit fontScale="90000"/>
          </a:bodyPr>
          <a:lstStyle/>
          <a:p>
            <a:r>
              <a:rPr lang="en-US" altLang="en-US" sz="3100" b="1" dirty="0">
                <a:solidFill>
                  <a:schemeClr val="bg2"/>
                </a:solidFill>
              </a:rPr>
              <a:t>Color</a:t>
            </a:r>
            <a:endParaRPr lang="en-US" altLang="en-US" b="1" dirty="0">
              <a:solidFill>
                <a:schemeClr val="bg2"/>
              </a:solidFill>
            </a:endParaRPr>
          </a:p>
        </p:txBody>
      </p:sp>
      <p:sp>
        <p:nvSpPr>
          <p:cNvPr id="81924" name="Text Box 4">
            <a:extLst>
              <a:ext uri="{FF2B5EF4-FFF2-40B4-BE49-F238E27FC236}">
                <a16:creationId xmlns:a16="http://schemas.microsoft.com/office/drawing/2014/main" id="{08939684-D48D-41D0-9786-51C2A88F9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8001000" cy="536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Dark letters against a light background work</a:t>
            </a: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25" name="Text Box 5">
            <a:extLst>
              <a:ext uri="{FF2B5EF4-FFF2-40B4-BE49-F238E27FC236}">
                <a16:creationId xmlns:a16="http://schemas.microsoft.com/office/drawing/2014/main" id="{5A826A1F-9986-49E4-B3B7-C0338F1E2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3505200"/>
            <a:ext cx="8658225" cy="192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Dark letters against a light background  </a:t>
            </a:r>
          </a:p>
          <a:p>
            <a:pPr algn="ctr" eaLnBrk="0" hangingPunct="0">
              <a:lnSpc>
                <a:spcPct val="110000"/>
              </a:lnSpc>
            </a:pP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are best for 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smaller rooms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especially when the </a:t>
            </a:r>
            <a:r>
              <a:rPr lang="en-US" alt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lights are on </a:t>
            </a:r>
            <a:r>
              <a:rPr lang="en-US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 teaching</a:t>
            </a:r>
          </a:p>
          <a:p>
            <a:pPr algn="ctr" eaLnBrk="0" hangingPunct="0"/>
            <a:endParaRPr lang="en-US" altLang="en-US" sz="2800" dirty="0">
              <a:latin typeface="Times" panose="02020603050405020304" pitchFamily="18" charset="0"/>
            </a:endParaRPr>
          </a:p>
        </p:txBody>
      </p:sp>
      <p:sp>
        <p:nvSpPr>
          <p:cNvPr id="81926" name="Rectangle 6">
            <a:extLst>
              <a:ext uri="{FF2B5EF4-FFF2-40B4-BE49-F238E27FC236}">
                <a16:creationId xmlns:a16="http://schemas.microsoft.com/office/drawing/2014/main" id="{79CDFFAE-E716-42E0-B487-BA9F85069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6096000"/>
            <a:ext cx="43434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200">
                <a:solidFill>
                  <a:schemeClr val="bg2"/>
                </a:solidFill>
              </a:rPr>
              <a:t>http://www.fw.msu.edu/orgs/gso/documents/GSOWorkshopDocsSp2006/PresentationTipsinPowerPoint.ppt#302,5,Powerpoint basics: 1.  What font to use</a:t>
            </a:r>
          </a:p>
        </p:txBody>
      </p:sp>
    </p:spTree>
  </p:cSld>
  <p:clrMapOvr>
    <a:masterClrMapping/>
  </p:clrMapOvr>
  <p:transition spd="slow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aims of the lesson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763000" cy="498316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Training skill of talking to an audience</a:t>
            </a:r>
          </a:p>
          <a:p>
            <a:pPr>
              <a:spcBef>
                <a:spcPts val="600"/>
              </a:spcBef>
            </a:pPr>
            <a:r>
              <a:rPr lang="en-US" dirty="0"/>
              <a:t>Contents involved in public speaking</a:t>
            </a:r>
          </a:p>
          <a:p>
            <a:pPr>
              <a:spcBef>
                <a:spcPts val="600"/>
              </a:spcBef>
            </a:pPr>
            <a:r>
              <a:rPr lang="en-US" dirty="0"/>
              <a:t>Understanding what influences the audience? </a:t>
            </a:r>
          </a:p>
          <a:p>
            <a:pPr>
              <a:spcBef>
                <a:spcPts val="600"/>
              </a:spcBef>
            </a:pPr>
            <a:r>
              <a:rPr lang="en-US" dirty="0"/>
              <a:t>Ability to speak clearly, concisely and convincingly</a:t>
            </a:r>
          </a:p>
          <a:p>
            <a:pPr>
              <a:spcBef>
                <a:spcPts val="600"/>
              </a:spcBef>
            </a:pPr>
            <a:r>
              <a:rPr lang="en-US" dirty="0"/>
              <a:t>Developing both personal confidence and skills to take into your future career </a:t>
            </a:r>
            <a:endParaRPr lang="en-US" u="sng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3499B291-B355-45F8-818C-39A17B395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B8DE70CD-17F7-4A80-B3A7-DAE320856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0004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altLang="en-US" sz="2400">
              <a:solidFill>
                <a:schemeClr val="accent2"/>
              </a:solidFill>
              <a:latin typeface="Times" panose="02020603050405020304" pitchFamily="18" charset="0"/>
            </a:endParaRP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82EFCF75-D4FE-4315-9325-B2EF37D8F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400"/>
            <a:ext cx="8458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200">
                <a:solidFill>
                  <a:schemeClr val="tx2"/>
                </a:solidFill>
                <a:latin typeface="Garamond" panose="02020404030301010803" pitchFamily="18" charset="0"/>
              </a:defRPr>
            </a:lvl1pPr>
            <a:lvl2pPr>
              <a:defRPr sz="4200">
                <a:solidFill>
                  <a:schemeClr val="tx2"/>
                </a:solidFill>
                <a:latin typeface="Garamond" panose="02020404030301010803" pitchFamily="18" charset="0"/>
              </a:defRPr>
            </a:lvl2pPr>
            <a:lvl3pPr>
              <a:defRPr sz="4200">
                <a:solidFill>
                  <a:schemeClr val="tx2"/>
                </a:solidFill>
                <a:latin typeface="Garamond" panose="02020404030301010803" pitchFamily="18" charset="0"/>
              </a:defRPr>
            </a:lvl3pPr>
            <a:lvl4pPr>
              <a:defRPr sz="4200">
                <a:solidFill>
                  <a:schemeClr val="tx2"/>
                </a:solidFill>
                <a:latin typeface="Garamond" panose="02020404030301010803" pitchFamily="18" charset="0"/>
              </a:defRPr>
            </a:lvl4pPr>
            <a:lvl5pPr>
              <a:defRPr sz="4200">
                <a:solidFill>
                  <a:schemeClr val="tx2"/>
                </a:solidFill>
                <a:latin typeface="Garamond" panose="02020404030301010803" pitchFamily="18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Garamond" panose="02020404030301010803" pitchFamily="18" charset="0"/>
              </a:defRPr>
            </a:lvl9pPr>
          </a:lstStyle>
          <a:p>
            <a:r>
              <a:rPr lang="en-US" alt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endParaRPr lang="en-US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3" name="Line 5">
            <a:extLst>
              <a:ext uri="{FF2B5EF4-FFF2-40B4-BE49-F238E27FC236}">
                <a16:creationId xmlns:a16="http://schemas.microsoft.com/office/drawing/2014/main" id="{E84BE147-A9EF-4C94-BFC4-CCCF70A8DFE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1447800"/>
            <a:ext cx="8991600" cy="0"/>
          </a:xfrm>
          <a:prstGeom prst="line">
            <a:avLst/>
          </a:prstGeom>
          <a:noFill/>
          <a:ln w="57150" cmpd="thickThin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974" name="Text Box 6">
            <a:extLst>
              <a:ext uri="{FF2B5EF4-FFF2-40B4-BE49-F238E27FC236}">
                <a16:creationId xmlns:a16="http://schemas.microsoft.com/office/drawing/2014/main" id="{0B3B1A78-D74C-4713-843B-D9D4E27F7C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19600"/>
            <a:ext cx="7315200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en-US" sz="2800" dirty="0">
                <a:solidFill>
                  <a:srgbClr val="99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experts feel that a dark blue or black background works best for talks in a large room</a:t>
            </a:r>
            <a:endParaRPr lang="en-US" altLang="en-US" sz="2400" dirty="0">
              <a:solidFill>
                <a:srgbClr val="99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5" name="Text Box 7">
            <a:extLst>
              <a:ext uri="{FF2B5EF4-FFF2-40B4-BE49-F238E27FC236}">
                <a16:creationId xmlns:a16="http://schemas.microsoft.com/office/drawing/2014/main" id="{FF322EF6-997B-45D4-9393-95891E1D2B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173" y="2743200"/>
            <a:ext cx="6484467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2800" dirty="0">
                <a:solidFill>
                  <a:srgbClr val="99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Light letters against a dark background </a:t>
            </a:r>
          </a:p>
          <a:p>
            <a:pPr algn="ctr" eaLnBrk="0" hangingPunct="0"/>
            <a:r>
              <a:rPr lang="en-US" altLang="en-US" sz="2800" dirty="0">
                <a:solidFill>
                  <a:srgbClr val="99CC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work</a:t>
            </a:r>
            <a:endParaRPr lang="en-US" altLang="en-US" sz="2400" dirty="0">
              <a:solidFill>
                <a:srgbClr val="99CC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976" name="Rectangle 8">
            <a:extLst>
              <a:ext uri="{FF2B5EF4-FFF2-40B4-BE49-F238E27FC236}">
                <a16:creationId xmlns:a16="http://schemas.microsoft.com/office/drawing/2014/main" id="{8D07D6FB-4C05-418D-931E-8DFCCA4A4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6172200"/>
            <a:ext cx="42672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1200"/>
              <a:t>http://www.fw.msu.edu/orgs/gso/documents/GSOWorkshopDocsSp2006/PresentationTipsinPowerPoint.ppt#302,5,Powerpoint basics: 1.  What font to use</a:t>
            </a:r>
          </a:p>
        </p:txBody>
      </p:sp>
    </p:spTree>
  </p:cSld>
  <p:clrMapOvr>
    <a:masterClrMapping/>
  </p:clrMapOvr>
  <p:transition spd="slow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DD5544F-FA7F-4780-A3E0-FEE169BDA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772400" cy="5334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normAutofit/>
          </a:bodyPr>
          <a:lstStyle/>
          <a:p>
            <a:r>
              <a:rPr lang="en-US" altLang="en-US" sz="2800" dirty="0"/>
              <a:t>Preparing Yourself...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7193E5D2-34D3-4B8B-B1D2-B776669923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3124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spcBef>
                <a:spcPct val="40000"/>
              </a:spcBef>
            </a:pPr>
            <a:r>
              <a:rPr lang="en-US" altLang="en-US" sz="2900" dirty="0"/>
              <a:t>Immerse yourself in what you are going to say</a:t>
            </a:r>
          </a:p>
          <a:p>
            <a:pPr lvl="1">
              <a:spcBef>
                <a:spcPct val="40000"/>
              </a:spcBef>
            </a:pPr>
            <a:r>
              <a:rPr lang="en-US" altLang="en-US" sz="2400" dirty="0"/>
              <a:t>Web of Science/Google it: use the latest news</a:t>
            </a:r>
          </a:p>
          <a:p>
            <a:pPr>
              <a:spcBef>
                <a:spcPct val="40000"/>
              </a:spcBef>
            </a:pPr>
            <a:r>
              <a:rPr lang="en-US" altLang="en-US" sz="2900" dirty="0"/>
              <a:t>Make sure you are familiar with the projection equipment, remote control and </a:t>
            </a:r>
            <a:r>
              <a:rPr lang="en-US" altLang="en-US" sz="2900" dirty="0" err="1"/>
              <a:t>Powerpoint</a:t>
            </a:r>
            <a:endParaRPr lang="en-US" altLang="en-US" sz="2900" dirty="0"/>
          </a:p>
          <a:p>
            <a:pPr lvl="1">
              <a:spcBef>
                <a:spcPct val="40000"/>
              </a:spcBef>
            </a:pPr>
            <a:r>
              <a:rPr lang="en-US" altLang="en-US" sz="2400" dirty="0"/>
              <a:t>Bring your presentation on a memory stick AND a laptop with power supply AND an extension cord …</a:t>
            </a:r>
          </a:p>
        </p:txBody>
      </p:sp>
      <p:pic>
        <p:nvPicPr>
          <p:cNvPr id="14344" name="Picture 8">
            <a:extLst>
              <a:ext uri="{FF2B5EF4-FFF2-40B4-BE49-F238E27FC236}">
                <a16:creationId xmlns:a16="http://schemas.microsoft.com/office/drawing/2014/main" id="{FD02A8C3-1699-4A0D-81BB-57541366B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114800"/>
            <a:ext cx="3600450" cy="239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BC5B2E3E-81F6-4A57-AFEE-F4A07C26A6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What to Wear …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904F6D34-4BFE-43E1-80E4-713096787C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5638800" cy="5715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800" dirty="0"/>
              <a:t>Dress up – maybe wear a jacket?</a:t>
            </a:r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More formal attire makes you appear more authoritative and you show you care enough to try to look nice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altLang="en-US" sz="2800" dirty="0"/>
              <a:t>From “Ask Dr. Marty” </a:t>
            </a:r>
            <a:r>
              <a:rPr lang="en-US" altLang="en-US" sz="2000" dirty="0" err="1"/>
              <a:t>AnimalLabNews</a:t>
            </a:r>
            <a:r>
              <a:rPr lang="en-US" altLang="en-US" sz="2000" dirty="0"/>
              <a:t> (Jan-Feb 2007)</a:t>
            </a:r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Dark clothes are more powerful than light clothes</a:t>
            </a:r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Shirts or blouses with collars are better than collarless ones</a:t>
            </a:r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US" altLang="en-US" sz="2400" dirty="0"/>
              <a:t>Clothes with pressed creases (!) are signs of power</a:t>
            </a:r>
          </a:p>
        </p:txBody>
      </p:sp>
      <p:pic>
        <p:nvPicPr>
          <p:cNvPr id="158729" name="Picture 9">
            <a:extLst>
              <a:ext uri="{FF2B5EF4-FFF2-40B4-BE49-F238E27FC236}">
                <a16:creationId xmlns:a16="http://schemas.microsoft.com/office/drawing/2014/main" id="{47375C84-5075-4422-88F9-659752F8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352800"/>
            <a:ext cx="207962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735" name="Picture 15">
            <a:extLst>
              <a:ext uri="{FF2B5EF4-FFF2-40B4-BE49-F238E27FC236}">
                <a16:creationId xmlns:a16="http://schemas.microsoft.com/office/drawing/2014/main" id="{23C55910-D2E0-4B91-BA4F-43EF78BB8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90600"/>
            <a:ext cx="2552700" cy="20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B27DA9C9-8732-4608-812F-9149BFD9CD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Print Your Slides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0666D335-6212-4490-8903-27C9BD8B9E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4724400" cy="5638800"/>
          </a:xfrm>
        </p:spPr>
        <p:txBody>
          <a:bodyPr/>
          <a:lstStyle/>
          <a:p>
            <a:r>
              <a:rPr lang="en-US" altLang="en-US" sz="2800" dirty="0"/>
              <a:t>Don’t read the presentation</a:t>
            </a:r>
            <a:endParaRPr lang="en-US" altLang="en-US" sz="2900" dirty="0"/>
          </a:p>
          <a:p>
            <a:pPr>
              <a:spcBef>
                <a:spcPct val="40000"/>
              </a:spcBef>
            </a:pPr>
            <a:r>
              <a:rPr lang="en-US" altLang="en-US" sz="2800" dirty="0"/>
              <a:t>Print out copies of your slides (‘handouts’)</a:t>
            </a:r>
          </a:p>
          <a:p>
            <a:pPr lvl="1">
              <a:spcBef>
                <a:spcPct val="40000"/>
              </a:spcBef>
            </a:pPr>
            <a:r>
              <a:rPr lang="en-US" altLang="en-US" sz="2400" dirty="0"/>
              <a:t>You can annotate them and use them as notes</a:t>
            </a:r>
          </a:p>
          <a:p>
            <a:pPr lvl="1">
              <a:spcBef>
                <a:spcPct val="40000"/>
              </a:spcBef>
            </a:pPr>
            <a:r>
              <a:rPr lang="en-US" altLang="en-US" sz="2400" dirty="0"/>
              <a:t>You can review them as you’re waiting</a:t>
            </a:r>
          </a:p>
          <a:p>
            <a:pPr lvl="1">
              <a:spcBef>
                <a:spcPct val="40000"/>
              </a:spcBef>
            </a:pPr>
            <a:r>
              <a:rPr lang="en-US" altLang="en-US" sz="2400" dirty="0"/>
              <a:t>If everything crashes – the bulb blows, you can still make your main points in a logical way</a:t>
            </a:r>
          </a:p>
          <a:p>
            <a:pPr>
              <a:spcBef>
                <a:spcPct val="40000"/>
              </a:spcBef>
            </a:pPr>
            <a:endParaRPr lang="en-US" altLang="en-US" sz="3200" dirty="0"/>
          </a:p>
          <a:p>
            <a:endParaRPr lang="en-US" altLang="en-US" dirty="0"/>
          </a:p>
        </p:txBody>
      </p:sp>
      <p:pic>
        <p:nvPicPr>
          <p:cNvPr id="100359" name="Picture 7" descr="print handouts - 3 per page">
            <a:extLst>
              <a:ext uri="{FF2B5EF4-FFF2-40B4-BE49-F238E27FC236}">
                <a16:creationId xmlns:a16="http://schemas.microsoft.com/office/drawing/2014/main" id="{94BA99FC-9243-479F-8A07-990531C91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676400"/>
            <a:ext cx="3089275" cy="411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84E5EEC-AB9C-4E6F-8F81-1D9288D26C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29600" cy="5334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Rehearsing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BA56CB70-D102-4818-A1E2-97F67AD8F1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229600" cy="4495800"/>
          </a:xfrm>
        </p:spPr>
        <p:txBody>
          <a:bodyPr/>
          <a:lstStyle/>
          <a:p>
            <a:r>
              <a:rPr lang="en-US" altLang="en-US" sz="2100" b="1" dirty="0"/>
              <a:t>Practice – actually stand up and say the words out loud</a:t>
            </a:r>
          </a:p>
          <a:p>
            <a:pPr lvl="1"/>
            <a:r>
              <a:rPr lang="en-US" altLang="en-US" sz="2000" dirty="0"/>
              <a:t>You discover what you don’t understand</a:t>
            </a:r>
          </a:p>
          <a:p>
            <a:pPr lvl="1"/>
            <a:r>
              <a:rPr lang="en-US" altLang="en-US" sz="2000" dirty="0"/>
              <a:t>You develop a natural flow</a:t>
            </a:r>
          </a:p>
          <a:p>
            <a:pPr lvl="1"/>
            <a:r>
              <a:rPr lang="en-US" altLang="en-US" sz="2000" dirty="0"/>
              <a:t>You come up with better phrasings and ways to describe things</a:t>
            </a:r>
          </a:p>
          <a:p>
            <a:pPr lvl="2"/>
            <a:r>
              <a:rPr lang="en-US" altLang="en-US" sz="1800" dirty="0"/>
              <a:t>It is harder to explain things than you think, practicing helps you find the words</a:t>
            </a:r>
          </a:p>
          <a:p>
            <a:pPr lvl="1"/>
            <a:r>
              <a:rPr lang="en-US" altLang="en-US" sz="2000" dirty="0"/>
              <a:t>Stay within the time limit</a:t>
            </a:r>
          </a:p>
          <a:p>
            <a:pPr lvl="1"/>
            <a:r>
              <a:rPr lang="en-US" altLang="en-US" sz="2000" dirty="0"/>
              <a:t>Try speaking too loud to get a feeling where the upper limit is</a:t>
            </a:r>
          </a:p>
          <a:p>
            <a:r>
              <a:rPr lang="en-US" altLang="en-US" sz="2100" b="1" dirty="0"/>
              <a:t>Don’t over rehearse or memorize the talk</a:t>
            </a:r>
          </a:p>
          <a:p>
            <a:pPr lvl="1"/>
            <a:r>
              <a:rPr lang="en-US" altLang="en-US" sz="2000" dirty="0"/>
              <a:t>The first practice things will improve at least 10 fold -- the second will make things twice as good -- the third may add a bit of polish, but from there it can easily get worse</a:t>
            </a:r>
          </a:p>
        </p:txBody>
      </p:sp>
      <p:pic>
        <p:nvPicPr>
          <p:cNvPr id="65542" name="Picture 6">
            <a:hlinkClick r:id="rId3"/>
            <a:extLst>
              <a:ext uri="{FF2B5EF4-FFF2-40B4-BE49-F238E27FC236}">
                <a16:creationId xmlns:a16="http://schemas.microsoft.com/office/drawing/2014/main" id="{F1CA349F-4C33-4BDB-926A-76B409FA7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334000"/>
            <a:ext cx="211455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80EF832-2A38-4D48-81E6-8FD2468F2A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Giving the Presentation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848A93C5-B76D-4A5B-A0B1-DB466D23F8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0975" y="1447800"/>
            <a:ext cx="5305425" cy="4876800"/>
          </a:xfrm>
        </p:spPr>
        <p:txBody>
          <a:bodyPr>
            <a:normAutofit/>
          </a:bodyPr>
          <a:lstStyle/>
          <a:p>
            <a:r>
              <a:rPr lang="en-US" altLang="en-US" sz="2600" dirty="0"/>
              <a:t>Starting out is the hardest part of the talk</a:t>
            </a:r>
            <a:endParaRPr lang="en-US" altLang="en-US" sz="2600" b="1" dirty="0"/>
          </a:p>
          <a:p>
            <a:pPr lvl="1"/>
            <a:r>
              <a:rPr lang="en-US" altLang="en-US" sz="2200" dirty="0"/>
              <a:t>To get going, memorize the first few lines</a:t>
            </a:r>
          </a:p>
          <a:p>
            <a:pPr lvl="1"/>
            <a:r>
              <a:rPr lang="en-US" altLang="en-US" sz="2200" i="1" dirty="0"/>
              <a:t>“Hello, I’m Thieu. The title of my presentation is, ‘Machine Learning for cancer’. I want to combine computer science  and biology. Machine learning techniques have been exploited as an aim to model or to simulate the progression and treatment of cancerous condition.”</a:t>
            </a:r>
          </a:p>
        </p:txBody>
      </p:sp>
      <p:pic>
        <p:nvPicPr>
          <p:cNvPr id="48136" name="Picture 8">
            <a:extLst>
              <a:ext uri="{FF2B5EF4-FFF2-40B4-BE49-F238E27FC236}">
                <a16:creationId xmlns:a16="http://schemas.microsoft.com/office/drawing/2014/main" id="{85D75161-3F63-43B7-A0AE-AA62E10F4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00200"/>
            <a:ext cx="2790825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1A0F-5C7C-46B1-8E36-D5F3319E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E.g.: How to start presentation (Oxford)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B3F40-7260-40D1-8DB8-73C67C984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SoICT 2017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43EBC-53C7-4EA9-86C2-45E1BC201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Technical Writing and Presentation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E6C56-C0DD-4F65-B258-710BA4B3A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resentations in English - How to Give a Presentation - Business English">
            <a:hlinkClick r:id="" action="ppaction://media"/>
            <a:extLst>
              <a:ext uri="{FF2B5EF4-FFF2-40B4-BE49-F238E27FC236}">
                <a16:creationId xmlns:a16="http://schemas.microsoft.com/office/drawing/2014/main" id="{3C9D0324-842E-4315-80FE-2CEE686AD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81709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9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BD8B4FCD-C4DC-4A5A-992F-F68A168DB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4876800" cy="8382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normAutofit/>
          </a:bodyPr>
          <a:lstStyle/>
          <a:p>
            <a:r>
              <a:rPr lang="en-US" altLang="en-US" sz="2800" dirty="0"/>
              <a:t>Giving the Presentation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912F645-A368-4C3A-9120-7157144038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066800"/>
            <a:ext cx="8229600" cy="3810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Experienced speakers:</a:t>
            </a:r>
          </a:p>
          <a:p>
            <a:pPr lvl="1"/>
            <a:r>
              <a:rPr lang="en-US" altLang="en-US" sz="2000" dirty="0"/>
              <a:t>Speak freely and look directly at audience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Inexperienced speakers:</a:t>
            </a:r>
          </a:p>
          <a:p>
            <a:pPr lvl="1"/>
            <a:r>
              <a:rPr lang="en-US" altLang="en-US" sz="2000" dirty="0"/>
              <a:t>Put outline and key points of your presentation on your slides</a:t>
            </a:r>
          </a:p>
          <a:p>
            <a:pPr lvl="2"/>
            <a:r>
              <a:rPr lang="en-US" altLang="en-US" sz="2000" dirty="0"/>
              <a:t>You don’t have to remember what to say</a:t>
            </a:r>
          </a:p>
          <a:p>
            <a:pPr lvl="2"/>
            <a:r>
              <a:rPr lang="en-US" altLang="en-US" sz="2000" dirty="0"/>
              <a:t>Eyes are on the slide not on you</a:t>
            </a:r>
          </a:p>
          <a:p>
            <a:pPr lvl="2"/>
            <a:r>
              <a:rPr lang="en-US" altLang="en-US" sz="2000" dirty="0"/>
              <a:t>Key points are there for people who weren’t listening or who are visual learners</a:t>
            </a:r>
          </a:p>
        </p:txBody>
      </p:sp>
      <p:pic>
        <p:nvPicPr>
          <p:cNvPr id="16392" name="Picture 8">
            <a:extLst>
              <a:ext uri="{FF2B5EF4-FFF2-40B4-BE49-F238E27FC236}">
                <a16:creationId xmlns:a16="http://schemas.microsoft.com/office/drawing/2014/main" id="{F7B7539D-EB11-4022-9F2E-D6E0E185F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19600"/>
            <a:ext cx="3810000" cy="219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DA0ADFB6-26D8-43A2-9FE4-3A317D33D2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458200" cy="4191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r>
              <a:rPr lang="en-US" altLang="en-US" sz="2800" dirty="0"/>
              <a:t>Stand where the figures can be seen</a:t>
            </a:r>
          </a:p>
          <a:p>
            <a:r>
              <a:rPr lang="en-US" altLang="en-US" sz="2800" dirty="0"/>
              <a:t>Look at people during presentation</a:t>
            </a:r>
          </a:p>
          <a:p>
            <a:r>
              <a:rPr lang="en-US" altLang="en-US" sz="2800" dirty="0"/>
              <a:t>Be enthusiastic</a:t>
            </a:r>
          </a:p>
          <a:p>
            <a:r>
              <a:rPr lang="en-US" altLang="en-US" sz="2800" dirty="0"/>
              <a:t>Don’t worry about stopping to think</a:t>
            </a:r>
          </a:p>
          <a:p>
            <a:r>
              <a:rPr lang="en-US" altLang="en-US" sz="2800" dirty="0"/>
              <a:t>Don’t rush</a:t>
            </a:r>
          </a:p>
          <a:p>
            <a:pPr lvl="1"/>
            <a:r>
              <a:rPr lang="en-US" altLang="en-US" sz="2000" dirty="0"/>
              <a:t>Figure out which slide is your half-way mark and use that to check your time</a:t>
            </a:r>
          </a:p>
        </p:txBody>
      </p:sp>
      <p:sp>
        <p:nvSpPr>
          <p:cNvPr id="18437" name="Rectangle 5">
            <a:extLst>
              <a:ext uri="{FF2B5EF4-FFF2-40B4-BE49-F238E27FC236}">
                <a16:creationId xmlns:a16="http://schemas.microsoft.com/office/drawing/2014/main" id="{27A2463C-4B85-41EB-B87E-DE87DB10BC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152400"/>
            <a:ext cx="5334000" cy="6096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Giving the Presentation</a:t>
            </a:r>
          </a:p>
        </p:txBody>
      </p:sp>
      <p:pic>
        <p:nvPicPr>
          <p:cNvPr id="18442" name="Picture 10">
            <a:extLst>
              <a:ext uri="{FF2B5EF4-FFF2-40B4-BE49-F238E27FC236}">
                <a16:creationId xmlns:a16="http://schemas.microsoft.com/office/drawing/2014/main" id="{1DF1ED92-1CCE-4E4F-88D7-F01CACDA3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419600"/>
            <a:ext cx="300990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1E63F056-B7B8-4423-9AED-FF5173173A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5791200" cy="636587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Giving the Presentation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12873004-DF60-4937-B5C5-A820BDB275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900" dirty="0"/>
              <a:t>Don’t apologize or make comments about yourself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“I hope you’re not bored”</a:t>
            </a:r>
          </a:p>
          <a:p>
            <a:pPr lvl="1">
              <a:lnSpc>
                <a:spcPct val="90000"/>
              </a:lnSpc>
            </a:pPr>
            <a:r>
              <a:rPr lang="en-US" altLang="en-US" sz="2500" dirty="0"/>
              <a:t>“I was working on this ‘til 3 am” </a:t>
            </a:r>
          </a:p>
          <a:p>
            <a:pPr>
              <a:lnSpc>
                <a:spcPct val="90000"/>
              </a:lnSpc>
            </a:pPr>
            <a:r>
              <a:rPr lang="en-US" altLang="en-US" sz="2900" dirty="0"/>
              <a:t>Don’t overuse the pointer</a:t>
            </a:r>
          </a:p>
          <a:p>
            <a:pPr>
              <a:lnSpc>
                <a:spcPct val="90000"/>
              </a:lnSpc>
            </a:pPr>
            <a:r>
              <a:rPr lang="en-US" altLang="en-US" sz="2900" dirty="0"/>
              <a:t>Don’t try to be cute and don’t force being funny</a:t>
            </a:r>
          </a:p>
          <a:p>
            <a:pPr>
              <a:lnSpc>
                <a:spcPct val="90000"/>
              </a:lnSpc>
            </a:pPr>
            <a:r>
              <a:rPr lang="en-US" altLang="en-US" sz="2900" dirty="0"/>
              <a:t>Don’t forget acknowledgements, always give proper credit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Tip: Everyone in the audience has come to listen to your lecture with the secret hope of hearing their work mentioned</a:t>
            </a:r>
          </a:p>
        </p:txBody>
      </p:sp>
    </p:spTree>
  </p:cSld>
  <p:clrMapOvr>
    <a:masterClrMapping/>
  </p:clrMapOvr>
  <p:transition spd="slow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importance of presentation skill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610600" cy="51054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3600" dirty="0"/>
              <a:t>We all need to do this in on an everyday basis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It is an integral part from most subjects at school, work, and life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Efficiency in performing a task 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Increase motivation</a:t>
            </a:r>
          </a:p>
          <a:p>
            <a:pPr>
              <a:spcBef>
                <a:spcPts val="600"/>
              </a:spcBef>
            </a:pPr>
            <a:r>
              <a:rPr lang="en-US" sz="3600" dirty="0"/>
              <a:t>Using simple explanation and allocating a small amount of time</a:t>
            </a:r>
            <a:endParaRPr lang="en-US" sz="3600" u="sng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26B7CBF3-5122-4330-BF81-753780611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0"/>
            <a:ext cx="4953000" cy="788987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Concluding Your Content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EC786995-BEC1-42C2-9F7A-7D38350CB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686800" cy="4114800"/>
          </a:xfrm>
        </p:spPr>
        <p:txBody>
          <a:bodyPr/>
          <a:lstStyle/>
          <a:p>
            <a:r>
              <a:rPr lang="en-US" altLang="en-US" sz="2500" dirty="0"/>
              <a:t>Announce the ending so that people are prepared</a:t>
            </a:r>
          </a:p>
          <a:p>
            <a:pPr lvl="1"/>
            <a:r>
              <a:rPr lang="en-US" altLang="en-US" sz="2000" dirty="0"/>
              <a:t>For example, with a slide titled “Conclusions”</a:t>
            </a:r>
          </a:p>
          <a:p>
            <a:pPr lvl="1"/>
            <a:r>
              <a:rPr lang="en-US" altLang="en-US" sz="2000" dirty="0"/>
              <a:t>Or by saying, “In my final slide …” or “My final point is …”</a:t>
            </a:r>
            <a:endParaRPr lang="en-US" altLang="en-US" sz="2000" b="1" dirty="0"/>
          </a:p>
          <a:p>
            <a:r>
              <a:rPr lang="en-US" altLang="en-US" sz="2500" dirty="0"/>
              <a:t>Have only a few concluding statements</a:t>
            </a:r>
          </a:p>
          <a:p>
            <a:r>
              <a:rPr lang="en-US" altLang="en-US" sz="2500" dirty="0"/>
              <a:t>Come back to the big picture and summarize the significance of your work in that context</a:t>
            </a:r>
          </a:p>
          <a:p>
            <a:pPr lvl="1"/>
            <a:r>
              <a:rPr lang="en-US" altLang="en-US" sz="2100" dirty="0"/>
              <a:t>Extend logically beyond your limited study – but don’t overreach</a:t>
            </a:r>
          </a:p>
          <a:p>
            <a:r>
              <a:rPr lang="en-US" altLang="en-US" sz="2500" dirty="0"/>
              <a:t>Open up new perspective</a:t>
            </a:r>
          </a:p>
          <a:p>
            <a:pPr lvl="1"/>
            <a:r>
              <a:rPr lang="en-US" altLang="en-US" sz="2000" dirty="0"/>
              <a:t>Describe future work, raise questions, potential implications</a:t>
            </a:r>
            <a:endParaRPr lang="en-US" altLang="en-US" sz="1900" dirty="0"/>
          </a:p>
        </p:txBody>
      </p:sp>
      <p:pic>
        <p:nvPicPr>
          <p:cNvPr id="160773" name="Picture 5">
            <a:extLst>
              <a:ext uri="{FF2B5EF4-FFF2-40B4-BE49-F238E27FC236}">
                <a16:creationId xmlns:a16="http://schemas.microsoft.com/office/drawing/2014/main" id="{0F22A272-C923-4B15-B2A3-7E6051F4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648200"/>
            <a:ext cx="2665413" cy="199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DDC3E054-85A1-4583-997A-5145BEADE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65187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Finishing Your Presentation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D5B7B2A1-D041-4424-94C6-37423F2C4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4530725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Think carefully about your final words and how to finish your presentation strongly</a:t>
            </a:r>
          </a:p>
          <a:p>
            <a:pPr lvl="1"/>
            <a:r>
              <a:rPr lang="en-US" altLang="en-US" sz="2000" dirty="0"/>
              <a:t>Don’t just drift off … “I guess that’s all I have to say …”</a:t>
            </a:r>
          </a:p>
          <a:p>
            <a:pPr lvl="1"/>
            <a:r>
              <a:rPr lang="en-US" altLang="en-US" sz="2000" dirty="0"/>
              <a:t>You may want to actually memorize your ending lines, just as you do your starting points</a:t>
            </a:r>
            <a:endParaRPr lang="en-US" altLang="en-US" sz="2400" dirty="0"/>
          </a:p>
          <a:p>
            <a:r>
              <a:rPr lang="en-US" altLang="en-US" sz="2800" dirty="0"/>
              <a:t>Ending your talk</a:t>
            </a:r>
          </a:p>
          <a:p>
            <a:pPr lvl="1"/>
            <a:r>
              <a:rPr lang="en-US" altLang="en-US" sz="2000" dirty="0"/>
              <a:t>Say “Thank You” … pause for applause … then</a:t>
            </a:r>
          </a:p>
          <a:p>
            <a:pPr lvl="1"/>
            <a:r>
              <a:rPr lang="en-US" altLang="en-US" sz="2000" dirty="0"/>
              <a:t>Say: “Any questions?”</a:t>
            </a:r>
          </a:p>
          <a:p>
            <a:endParaRPr lang="en-US" altLang="en-US" sz="2000" dirty="0"/>
          </a:p>
        </p:txBody>
      </p:sp>
      <p:pic>
        <p:nvPicPr>
          <p:cNvPr id="95236" name="Picture 4">
            <a:extLst>
              <a:ext uri="{FF2B5EF4-FFF2-40B4-BE49-F238E27FC236}">
                <a16:creationId xmlns:a16="http://schemas.microsoft.com/office/drawing/2014/main" id="{7560763C-780F-4AC8-9EF2-99538A6F1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572000"/>
            <a:ext cx="2247900" cy="169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B41C9BE-D21D-4F46-9565-9D0454038F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305800" cy="484187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What Can Go Wrong?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7B1F575E-84D1-4C0C-9028-A23AFEA801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2438400"/>
          </a:xfrm>
        </p:spPr>
        <p:txBody>
          <a:bodyPr/>
          <a:lstStyle/>
          <a:p>
            <a:r>
              <a:rPr lang="en-US" altLang="en-US" dirty="0"/>
              <a:t>Uncertainty about material</a:t>
            </a:r>
          </a:p>
          <a:p>
            <a:r>
              <a:rPr lang="en-US" altLang="en-US" dirty="0"/>
              <a:t>Interruptions</a:t>
            </a:r>
          </a:p>
          <a:p>
            <a:r>
              <a:rPr lang="en-US" altLang="en-US" dirty="0"/>
              <a:t>Running out of slides</a:t>
            </a:r>
          </a:p>
          <a:p>
            <a:r>
              <a:rPr lang="en-US" altLang="en-US" dirty="0"/>
              <a:t>Running out of time</a:t>
            </a:r>
          </a:p>
        </p:txBody>
      </p:sp>
      <p:pic>
        <p:nvPicPr>
          <p:cNvPr id="45064" name="Picture 8">
            <a:extLst>
              <a:ext uri="{FF2B5EF4-FFF2-40B4-BE49-F238E27FC236}">
                <a16:creationId xmlns:a16="http://schemas.microsoft.com/office/drawing/2014/main" id="{AE6C97E4-CE50-427B-9A93-DB3808C48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8862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536BAEF1-AA72-41B5-9870-2889911365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010400" cy="636587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Uncertainty About the Material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B5BB4C69-F562-4933-A11A-E0C7C115F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229600" cy="3921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00" dirty="0"/>
              <a:t>Try to structure your talk so that you are sure about the material you present</a:t>
            </a:r>
          </a:p>
          <a:p>
            <a:pPr>
              <a:lnSpc>
                <a:spcPct val="90000"/>
              </a:lnSpc>
            </a:pPr>
            <a:r>
              <a:rPr lang="en-US" altLang="en-US" sz="2600" dirty="0"/>
              <a:t>If you have to address something important that you are unsure of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Acknowledge the gap in your understanding </a:t>
            </a:r>
          </a:p>
          <a:p>
            <a:pPr lvl="2">
              <a:lnSpc>
                <a:spcPct val="90000"/>
              </a:lnSpc>
            </a:pPr>
            <a:r>
              <a:rPr lang="en-US" altLang="en-US" sz="1800" dirty="0"/>
              <a:t>“I’m working on it” or “I’m looking into it”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This is better than being pressed to admit something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Also it may very well be an open question</a:t>
            </a:r>
          </a:p>
          <a:p>
            <a:pPr>
              <a:lnSpc>
                <a:spcPct val="90000"/>
              </a:lnSpc>
            </a:pPr>
            <a:r>
              <a:rPr lang="en-US" altLang="en-US" sz="2600" dirty="0"/>
              <a:t>Another way to handle this is to raise it as a question yourself</a:t>
            </a:r>
          </a:p>
        </p:txBody>
      </p:sp>
      <p:pic>
        <p:nvPicPr>
          <p:cNvPr id="54277" name="Picture 5">
            <a:extLst>
              <a:ext uri="{FF2B5EF4-FFF2-40B4-BE49-F238E27FC236}">
                <a16:creationId xmlns:a16="http://schemas.microsoft.com/office/drawing/2014/main" id="{C6A288C3-8D9D-425A-BE13-3B6F4EC62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648200"/>
            <a:ext cx="25717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ED2AE9D-B43C-4A85-A400-68DD816B4E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304800" y="61912"/>
            <a:ext cx="9525000" cy="6096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Minor Interruptions during Your Presentation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DB34DBDA-D8A9-4B1D-98A1-ED76B5BD5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6477000" cy="5978525"/>
          </a:xfrm>
        </p:spPr>
        <p:txBody>
          <a:bodyPr/>
          <a:lstStyle/>
          <a:p>
            <a:pPr>
              <a:spcBef>
                <a:spcPct val="30000"/>
              </a:spcBef>
            </a:pPr>
            <a:r>
              <a:rPr lang="en-US" altLang="en-US" sz="2500" dirty="0"/>
              <a:t>Don’t look irritated</a:t>
            </a:r>
            <a:r>
              <a:rPr lang="en-US" altLang="en-US" sz="2100" dirty="0"/>
              <a:t> </a:t>
            </a:r>
            <a:r>
              <a:rPr lang="en-US" altLang="en-US" sz="2500" dirty="0"/>
              <a:t>or rushed</a:t>
            </a:r>
            <a:endParaRPr lang="en-US" altLang="en-US" sz="2900" dirty="0"/>
          </a:p>
          <a:p>
            <a:pPr>
              <a:spcBef>
                <a:spcPct val="30000"/>
              </a:spcBef>
            </a:pPr>
            <a:r>
              <a:rPr lang="en-US" altLang="en-US" sz="2500" dirty="0"/>
              <a:t>Answer – briefly – just enough to straighten it out</a:t>
            </a:r>
          </a:p>
          <a:p>
            <a:pPr lvl="1">
              <a:spcBef>
                <a:spcPct val="30000"/>
              </a:spcBef>
            </a:pPr>
            <a:r>
              <a:rPr lang="en-US" altLang="en-US" sz="2200" dirty="0"/>
              <a:t>Then carry on with your presentation without checking back</a:t>
            </a:r>
          </a:p>
          <a:p>
            <a:pPr>
              <a:spcBef>
                <a:spcPct val="30000"/>
              </a:spcBef>
            </a:pPr>
            <a:r>
              <a:rPr lang="en-US" altLang="en-US" sz="2500" dirty="0"/>
              <a:t>A question that you will answer later in your talk?</a:t>
            </a:r>
          </a:p>
          <a:p>
            <a:pPr lvl="1">
              <a:spcBef>
                <a:spcPct val="30000"/>
              </a:spcBef>
            </a:pPr>
            <a:r>
              <a:rPr lang="en-US" altLang="en-US" sz="2200" dirty="0"/>
              <a:t>Say “Good point; just wait two slides”</a:t>
            </a:r>
          </a:p>
          <a:p>
            <a:pPr>
              <a:spcBef>
                <a:spcPct val="30000"/>
              </a:spcBef>
            </a:pPr>
            <a:r>
              <a:rPr lang="en-US" altLang="en-US" sz="2500" dirty="0"/>
              <a:t>Requires a long answer and is </a:t>
            </a:r>
            <a:r>
              <a:rPr lang="en-US" altLang="en-US" sz="2500" u="sng" dirty="0"/>
              <a:t>not</a:t>
            </a:r>
            <a:r>
              <a:rPr lang="en-US" altLang="en-US" sz="2500" dirty="0"/>
              <a:t> critical understanding?</a:t>
            </a:r>
          </a:p>
          <a:p>
            <a:pPr lvl="1">
              <a:spcBef>
                <a:spcPct val="30000"/>
              </a:spcBef>
            </a:pPr>
            <a:r>
              <a:rPr lang="en-US" altLang="en-US" sz="2200" dirty="0"/>
              <a:t>Say “Good point; I’ll come back to it at the end of the talk.”</a:t>
            </a:r>
          </a:p>
        </p:txBody>
      </p:sp>
      <p:pic>
        <p:nvPicPr>
          <p:cNvPr id="46092" name="Picture 12" descr="man thinking of management">
            <a:extLst>
              <a:ext uri="{FF2B5EF4-FFF2-40B4-BE49-F238E27FC236}">
                <a16:creationId xmlns:a16="http://schemas.microsoft.com/office/drawing/2014/main" id="{BF9579A5-3375-458D-BABF-EEC86A582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75" y="2057400"/>
            <a:ext cx="242252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0636577-4624-4258-94DA-EEC13468BF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609600" y="86751"/>
            <a:ext cx="10210800" cy="6096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Major Interruptions During Your Presentation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5D734FAC-CD0C-47B2-BB71-3E68A21810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67550"/>
            <a:ext cx="8229600" cy="3311525"/>
          </a:xfrm>
        </p:spPr>
        <p:txBody>
          <a:bodyPr/>
          <a:lstStyle/>
          <a:p>
            <a:r>
              <a:rPr lang="en-US" altLang="en-US" dirty="0"/>
              <a:t>If most in the audience are non-specialists</a:t>
            </a:r>
          </a:p>
          <a:p>
            <a:pPr lvl="1"/>
            <a:r>
              <a:rPr lang="en-US" altLang="en-US" sz="2200" dirty="0"/>
              <a:t>Explain the issue to the audience</a:t>
            </a:r>
          </a:p>
          <a:p>
            <a:pPr lvl="1"/>
            <a:r>
              <a:rPr lang="en-US" altLang="en-US" sz="2200" dirty="0"/>
              <a:t>Delay discussion until after the talk</a:t>
            </a:r>
          </a:p>
          <a:p>
            <a:r>
              <a:rPr lang="en-US" altLang="en-US" dirty="0"/>
              <a:t>If most of the audience is knowledgeable</a:t>
            </a:r>
          </a:p>
          <a:p>
            <a:pPr lvl="1"/>
            <a:r>
              <a:rPr lang="en-US" altLang="en-US" sz="2200" dirty="0"/>
              <a:t>Make your point as clearly as you can</a:t>
            </a:r>
          </a:p>
          <a:p>
            <a:pPr lvl="1"/>
            <a:r>
              <a:rPr lang="en-US" altLang="en-US" sz="2200" dirty="0"/>
              <a:t>Discuss it out – don’t try to diminish or avoid it</a:t>
            </a:r>
          </a:p>
        </p:txBody>
      </p:sp>
      <p:pic>
        <p:nvPicPr>
          <p:cNvPr id="47110" name="Picture 6">
            <a:extLst>
              <a:ext uri="{FF2B5EF4-FFF2-40B4-BE49-F238E27FC236}">
                <a16:creationId xmlns:a16="http://schemas.microsoft.com/office/drawing/2014/main" id="{A06C8280-525B-4844-8519-D2762D67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343400"/>
            <a:ext cx="211455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5D73887B-CBD7-4AAF-925F-4F7B3F025F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9200" y="0"/>
            <a:ext cx="6553200" cy="712787"/>
          </a:xfrm>
        </p:spPr>
        <p:txBody>
          <a:bodyPr>
            <a:normAutofit/>
          </a:bodyPr>
          <a:lstStyle/>
          <a:p>
            <a:r>
              <a:rPr lang="en-US" altLang="en-US" dirty="0"/>
              <a:t>Running Out </a:t>
            </a:r>
            <a:r>
              <a:rPr lang="en-US" altLang="en-US" sz="2800" dirty="0"/>
              <a:t>of</a:t>
            </a:r>
            <a:r>
              <a:rPr lang="en-US" altLang="en-US" dirty="0"/>
              <a:t> Slides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BE75F48F-7D5D-4EB4-8C82-2582C3AF26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229600" cy="30067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600" dirty="0"/>
              <a:t>Short talks are better than ones that are too long</a:t>
            </a:r>
          </a:p>
          <a:p>
            <a:pPr>
              <a:lnSpc>
                <a:spcPct val="90000"/>
              </a:lnSpc>
            </a:pPr>
            <a:r>
              <a:rPr lang="en-US" altLang="en-US" sz="2600" dirty="0"/>
              <a:t>What to do: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Don’t make a personal comment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“hum, I’m running out of slides …”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Stretch it a little -- see if you can think of an example, or story, to bolster your points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Conclude unhurriedly, summarizing your main points, but don’t be repetitious</a:t>
            </a:r>
          </a:p>
        </p:txBody>
      </p:sp>
      <p:pic>
        <p:nvPicPr>
          <p:cNvPr id="43015" name="Picture 7">
            <a:extLst>
              <a:ext uri="{FF2B5EF4-FFF2-40B4-BE49-F238E27FC236}">
                <a16:creationId xmlns:a16="http://schemas.microsoft.com/office/drawing/2014/main" id="{7B7FA509-89D4-461A-9B57-F7F9FD2E4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114800"/>
            <a:ext cx="32004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0EA576A-A4E4-4186-99A1-C154DD997F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001000" cy="788987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Running Out of Time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8D5273A8-9679-4043-9054-509524185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066800"/>
            <a:ext cx="8610600" cy="33115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3600" dirty="0"/>
              <a:t>Avoid this – impolite to other speakers and the audience: if it happens …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Do not assume that you can carry on past your time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Do not skip all of your slides looking for the right one to put on next </a:t>
            </a:r>
          </a:p>
          <a:p>
            <a:pPr lvl="1">
              <a:lnSpc>
                <a:spcPct val="90000"/>
              </a:lnSpc>
            </a:pPr>
            <a:r>
              <a:rPr lang="en-US" altLang="en-US" sz="3200" dirty="0"/>
              <a:t>Conclude – on time wherever you are in your talk -- by making your main points</a:t>
            </a:r>
          </a:p>
          <a:p>
            <a:pPr lvl="2">
              <a:lnSpc>
                <a:spcPct val="90000"/>
              </a:lnSpc>
            </a:pPr>
            <a:r>
              <a:rPr lang="en-US" altLang="en-US" sz="3200" dirty="0"/>
              <a:t>In </a:t>
            </a:r>
            <a:r>
              <a:rPr lang="en-US" altLang="en-US" sz="3200" dirty="0" err="1"/>
              <a:t>Powerpoint</a:t>
            </a:r>
            <a:r>
              <a:rPr lang="en-US" altLang="en-US" sz="3200" dirty="0"/>
              <a:t> you can just type the number of your concluding slide and press Enter to skip right to it</a:t>
            </a:r>
          </a:p>
        </p:txBody>
      </p:sp>
    </p:spTree>
  </p:cSld>
  <p:clrMapOvr>
    <a:masterClrMapping/>
  </p:clrMapOvr>
  <p:transition spd="slow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6AAD6389-96A0-4FBC-A3CA-B56935A3F7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Questions and Answers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DDBB3A8E-4CE7-446C-BD63-522A1BBC95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229600" cy="3997325"/>
          </a:xfrm>
        </p:spPr>
        <p:txBody>
          <a:bodyPr/>
          <a:lstStyle/>
          <a:p>
            <a:r>
              <a:rPr lang="en-US" altLang="en-US" sz="2600" dirty="0"/>
              <a:t>Questions after your talk can be difficult but they definitely help you in writing up your research</a:t>
            </a:r>
          </a:p>
          <a:p>
            <a:pPr lvl="1"/>
            <a:r>
              <a:rPr lang="en-US" altLang="en-US" sz="2200" dirty="0"/>
              <a:t>Identifies parts the audience did not understand</a:t>
            </a:r>
          </a:p>
          <a:p>
            <a:pPr lvl="1"/>
            <a:r>
              <a:rPr lang="en-US" altLang="en-US" sz="2200" dirty="0"/>
              <a:t>Focuses and adds dimension to your analysis</a:t>
            </a:r>
          </a:p>
          <a:p>
            <a:r>
              <a:rPr lang="en-US" altLang="en-US" sz="2600" dirty="0"/>
              <a:t>You can repeat the question</a:t>
            </a:r>
          </a:p>
          <a:p>
            <a:pPr lvl="1"/>
            <a:r>
              <a:rPr lang="en-US" altLang="en-US" sz="2200" dirty="0"/>
              <a:t>This gives you time to think</a:t>
            </a:r>
          </a:p>
          <a:p>
            <a:pPr lvl="1"/>
            <a:r>
              <a:rPr lang="en-US" altLang="en-US" sz="2200" dirty="0"/>
              <a:t>The rest of the audience may not have heard the question</a:t>
            </a:r>
          </a:p>
          <a:p>
            <a:pPr lvl="1"/>
            <a:r>
              <a:rPr lang="en-US" altLang="en-US" sz="2200" dirty="0"/>
              <a:t>Also if you heard the question incorrectly, it presents an opportunity for clarification</a:t>
            </a:r>
          </a:p>
        </p:txBody>
      </p:sp>
      <p:pic>
        <p:nvPicPr>
          <p:cNvPr id="58374" name="Picture 6">
            <a:extLst>
              <a:ext uri="{FF2B5EF4-FFF2-40B4-BE49-F238E27FC236}">
                <a16:creationId xmlns:a16="http://schemas.microsoft.com/office/drawing/2014/main" id="{113DC84C-F165-41E9-AADB-378A3F496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1" y="4865664"/>
            <a:ext cx="1295400" cy="16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A83A938-A473-40FB-9BC5-B2B00F543D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391400" cy="560387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Questions and Answers (continued)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4E423418-55E0-4A34-B395-9F149C9FD8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229600" cy="3921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Keep your answers short and to the point – don’t respond with another lecture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Don’t say that a question is bad, or that you addressed it already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Rephrase it into something that you want to talk about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Never demean the question or questioner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They may have friends in the audience, and you never need more enemies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The research world is smaller than you think and you will continue to encounter people throughout your career</a:t>
            </a:r>
          </a:p>
        </p:txBody>
      </p:sp>
      <p:pic>
        <p:nvPicPr>
          <p:cNvPr id="59398" name="Picture 6">
            <a:extLst>
              <a:ext uri="{FF2B5EF4-FFF2-40B4-BE49-F238E27FC236}">
                <a16:creationId xmlns:a16="http://schemas.microsoft.com/office/drawing/2014/main" id="{1FC6A445-6BFE-47B4-9A31-F4761FF9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525962"/>
            <a:ext cx="2590800" cy="2332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Presentation skill in the 21</a:t>
            </a:r>
            <a:r>
              <a:rPr lang="en-US" baseline="30000" dirty="0"/>
              <a:t>st</a:t>
            </a:r>
            <a:r>
              <a:rPr lang="en-US" dirty="0"/>
              <a:t> century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800" dirty="0"/>
              <a:t>People are exposed to vast volumes of information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You need to maximize your message in a minimized amount of time.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Example – On a televised interview, the interviewee has an uninterrupted amount of time of between 2 -3 minutes.</a:t>
            </a:r>
          </a:p>
          <a:p>
            <a:pPr lvl="1">
              <a:spcBef>
                <a:spcPts val="600"/>
              </a:spcBef>
            </a:pPr>
            <a:r>
              <a:rPr lang="en-US" sz="2400" dirty="0"/>
              <a:t>Can you get your point across in such a short amount of time?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Remember, the audience has a choice, they don’t have to sit and listen to you ! </a:t>
            </a:r>
            <a:endParaRPr lang="en-US" sz="2800" u="sng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17499735-E43E-4E65-9924-BF811E724C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610600" cy="45720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600" dirty="0"/>
              <a:t>Usually you have thought more about the material than anyone else -- this puts you in a stronger position than you may think</a:t>
            </a:r>
          </a:p>
          <a:p>
            <a:r>
              <a:rPr lang="en-US" altLang="en-US" sz="2600" dirty="0"/>
              <a:t>Anticipate typical questions and prepare for them</a:t>
            </a:r>
          </a:p>
          <a:p>
            <a:pPr lvl="1"/>
            <a:r>
              <a:rPr lang="en-US" altLang="en-US" sz="2000" dirty="0"/>
              <a:t>Generalizability of your findings to other times?  Other places?  Other conditions?</a:t>
            </a:r>
          </a:p>
          <a:p>
            <a:pPr lvl="1"/>
            <a:r>
              <a:rPr lang="en-US" altLang="en-US" sz="2000" dirty="0"/>
              <a:t>Methodological bias?  Uncertainties?  Exceptions?  Priorities?</a:t>
            </a:r>
          </a:p>
          <a:p>
            <a:r>
              <a:rPr lang="en-US" altLang="en-US" sz="2600" dirty="0"/>
              <a:t>Still concerned about questions?</a:t>
            </a:r>
          </a:p>
          <a:p>
            <a:pPr lvl="1"/>
            <a:r>
              <a:rPr lang="en-US" altLang="en-US" sz="2000" dirty="0"/>
              <a:t>Make extra slides – perhaps on details of instrumentation or methodology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4E3C1C32-B52B-4DC9-968C-A582C52DCA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848600" cy="609600"/>
          </a:xfrm>
        </p:spPr>
        <p:txBody>
          <a:bodyPr>
            <a:normAutofit/>
          </a:bodyPr>
          <a:lstStyle/>
          <a:p>
            <a:r>
              <a:rPr lang="en-US" altLang="en-US" dirty="0"/>
              <a:t>Difficult Questions</a:t>
            </a:r>
          </a:p>
        </p:txBody>
      </p:sp>
      <p:pic>
        <p:nvPicPr>
          <p:cNvPr id="20487" name="Picture 7">
            <a:extLst>
              <a:ext uri="{FF2B5EF4-FFF2-40B4-BE49-F238E27FC236}">
                <a16:creationId xmlns:a16="http://schemas.microsoft.com/office/drawing/2014/main" id="{D8530EEB-DCB8-4007-9BBE-A2F2A3DF2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4800600"/>
            <a:ext cx="18097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2201FF8A-7C36-4B2C-A586-DBDBAD404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Difficult Questions (continued)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A1CA29E7-D280-4998-9E40-226763ABD9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382000" cy="5064125"/>
          </a:xfrm>
        </p:spPr>
        <p:txBody>
          <a:bodyPr/>
          <a:lstStyle/>
          <a:p>
            <a:r>
              <a:rPr lang="en-US" altLang="en-US" sz="2800" dirty="0"/>
              <a:t>If you really don't know the answer</a:t>
            </a:r>
          </a:p>
          <a:p>
            <a:pPr lvl="1"/>
            <a:r>
              <a:rPr lang="en-US" altLang="en-US" sz="2400" dirty="0"/>
              <a:t>Say "Interesting, I will look into that" or “That’s a good point, let’s discuss it afterwards”</a:t>
            </a:r>
          </a:p>
          <a:p>
            <a:pPr lvl="1"/>
            <a:r>
              <a:rPr lang="en-US" altLang="en-US" sz="2400" dirty="0"/>
              <a:t>Don't feel that you have to invent an answer on the fly -- you are only human and you can't have thought of everything</a:t>
            </a:r>
          </a:p>
          <a:p>
            <a:r>
              <a:rPr lang="en-US" altLang="en-US" sz="2800" dirty="0"/>
              <a:t>If the questioner disagrees with you and it looks like there will be an argument then defuse the situation</a:t>
            </a:r>
          </a:p>
          <a:p>
            <a:pPr lvl="1"/>
            <a:r>
              <a:rPr lang="en-US" altLang="en-US" sz="2400" dirty="0"/>
              <a:t>"We clearly don't agree on this point, let's go on to other questions and you and I can talk about this later"</a:t>
            </a:r>
          </a:p>
          <a:p>
            <a:endParaRPr lang="en-US" altLang="en-US" dirty="0"/>
          </a:p>
        </p:txBody>
      </p:sp>
    </p:spTree>
  </p:cSld>
  <p:clrMapOvr>
    <a:masterClrMapping/>
  </p:clrMapOvr>
  <p:transition spd="slow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2FE6C77A-DD1C-4ACB-98EC-7874A90DE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Deal with difficulties</a:t>
            </a:r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642911A9-7369-4DBD-ADF0-7D0F42289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610600" cy="518160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Taking the high road and thinking long term </a:t>
            </a:r>
          </a:p>
          <a:p>
            <a:pPr lvl="1"/>
            <a:r>
              <a:rPr lang="en-US" altLang="en-US" dirty="0"/>
              <a:t>If your host or the session chair handles something badly, don’t refer to it in public</a:t>
            </a:r>
          </a:p>
          <a:p>
            <a:pPr lvl="1"/>
            <a:r>
              <a:rPr lang="en-US" altLang="en-US" dirty="0"/>
              <a:t>If other panelists take too long – don’t complain, just make your main points within the remaining time</a:t>
            </a:r>
          </a:p>
          <a:p>
            <a:pPr lvl="1"/>
            <a:r>
              <a:rPr lang="en-US" altLang="en-US" dirty="0"/>
              <a:t>If something happens to make you angry, think of a way to turn it around rather than having a public confrontation, </a:t>
            </a:r>
          </a:p>
        </p:txBody>
      </p:sp>
    </p:spTree>
  </p:cSld>
  <p:clrMapOvr>
    <a:masterClrMapping/>
  </p:clrMapOvr>
  <p:transition spd="slow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EF8B4B9B-0E37-40EA-B94B-BB4544B18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Conclusions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17790434-FBCA-48B8-B85C-E0323A976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76892" y="1524000"/>
            <a:ext cx="8229600" cy="3463925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Structure your content in a way that is comfortable for you</a:t>
            </a:r>
          </a:p>
          <a:p>
            <a:r>
              <a:rPr lang="en-US" altLang="en-US" sz="2800" dirty="0"/>
              <a:t>Use your own style to your advantage</a:t>
            </a:r>
          </a:p>
          <a:p>
            <a:r>
              <a:rPr lang="en-US" altLang="en-US" sz="2800" dirty="0"/>
              <a:t>Think ahead about where you might encounter difficulties and figure out ways to overcome them</a:t>
            </a:r>
          </a:p>
        </p:txBody>
      </p:sp>
    </p:spTree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Speaking is an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2578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3600" dirty="0"/>
              <a:t>Think carefully about:</a:t>
            </a:r>
          </a:p>
          <a:p>
            <a:pPr lvl="1">
              <a:spcBef>
                <a:spcPts val="600"/>
              </a:spcBef>
            </a:pPr>
            <a:r>
              <a:rPr lang="en-US" sz="3200" dirty="0"/>
              <a:t>Do the audiences really want to listen? </a:t>
            </a:r>
          </a:p>
          <a:p>
            <a:pPr lvl="1">
              <a:spcBef>
                <a:spcPts val="600"/>
              </a:spcBef>
            </a:pPr>
            <a:r>
              <a:rPr lang="en-US" sz="3200" dirty="0"/>
              <a:t>Do they know how to interpret our tone of voice and our body language? </a:t>
            </a:r>
          </a:p>
          <a:p>
            <a:pPr lvl="1">
              <a:spcBef>
                <a:spcPts val="600"/>
              </a:spcBef>
            </a:pPr>
            <a:r>
              <a:rPr lang="en-US" sz="3200" dirty="0"/>
              <a:t>Are they preoccupied with their own thoughts? </a:t>
            </a:r>
          </a:p>
          <a:p>
            <a:pPr lvl="1">
              <a:spcBef>
                <a:spcPts val="600"/>
              </a:spcBef>
            </a:pPr>
            <a:r>
              <a:rPr lang="en-US" sz="3200" dirty="0"/>
              <a:t>Is their knowledge of the language we’re speaking good enough for our purposes?</a:t>
            </a:r>
            <a:endParaRPr lang="en-US" sz="3200" u="sng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tips for 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Practice, practice, practice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Speak, don’t read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Be yourself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Aim for a positive state of mind and a confident attitude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verbal signposting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examples, illustrations and humor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Ask questions and invite participation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Be aware of eye contact and body 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Learn from the Pros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Be aware of technique</a:t>
            </a:r>
            <a:endParaRPr lang="en-US" sz="2400" u="sng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spcAft>
                <a:spcPts val="1200"/>
              </a:spcAft>
              <a:buFont typeface="+mj-lt"/>
              <a:buAutoNum type="romanUcPeriod"/>
            </a:pPr>
            <a:r>
              <a:rPr lang="en-US" sz="2400" dirty="0"/>
              <a:t>Introduction to Presentation skills</a:t>
            </a:r>
          </a:p>
          <a:p>
            <a:pPr marL="514350" indent="-514350">
              <a:spcAft>
                <a:spcPts val="1200"/>
              </a:spcAft>
              <a:buFont typeface="+mj-lt"/>
              <a:buAutoNum type="romanUcPeriod"/>
            </a:pPr>
            <a:r>
              <a:rPr lang="en-US" sz="2400" dirty="0"/>
              <a:t>Non-verbal Communication</a:t>
            </a:r>
          </a:p>
          <a:p>
            <a:pPr marL="514350" lvl="0" indent="-514350">
              <a:spcAft>
                <a:spcPts val="1200"/>
              </a:spcAft>
              <a:buFont typeface="+mj-lt"/>
              <a:buAutoNum type="romanUcPeriod"/>
            </a:pPr>
            <a:r>
              <a:rPr lang="en-US" sz="2400" dirty="0"/>
              <a:t>Voice, Silence, Body language</a:t>
            </a:r>
          </a:p>
          <a:p>
            <a:pPr marL="514350" indent="-514350">
              <a:spcAft>
                <a:spcPts val="1200"/>
              </a:spcAft>
              <a:buFont typeface="+mj-lt"/>
              <a:buAutoNum type="romanUcPeriod"/>
            </a:pPr>
            <a:r>
              <a:rPr lang="en-US" sz="2400" dirty="0"/>
              <a:t>Presentation Visual Aid</a:t>
            </a:r>
            <a:endParaRPr lang="en-US" sz="2400" u="sng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© </a:t>
            </a:r>
            <a:r>
              <a:rPr lang="en-US" dirty="0" err="1"/>
              <a:t>SoICT</a:t>
            </a:r>
            <a:r>
              <a:rPr lang="en-US" dirty="0"/>
              <a:t> 2020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Technical Writing and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13379D-D487-4446-85FC-E9ED5B8B80F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4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CD528AF9-49B7-429D-B9B3-3531F56C9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normAutofit/>
          </a:bodyPr>
          <a:lstStyle/>
          <a:p>
            <a:r>
              <a:rPr lang="en-US" altLang="en-US" sz="2800" b="1" dirty="0"/>
              <a:t>I. Introduction to Presentation skills</a:t>
            </a:r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2ED5E9CA-60EB-4965-88E9-F8DDB3FF4F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229600" cy="30067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en-US" sz="2800" dirty="0"/>
              <a:t>Structuring your story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800" dirty="0"/>
              <a:t>Preparing your data/information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800" dirty="0"/>
              <a:t>Preparing and giving the 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800" dirty="0"/>
              <a:t>Concluding your 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en-US" sz="2800" dirty="0"/>
              <a:t>Questions and answers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C99BA0B-68B6-4CCE-BC6F-32EAC793F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8586" y="121424"/>
            <a:ext cx="8857785" cy="725139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ctr">
            <a:normAutofit/>
          </a:bodyPr>
          <a:lstStyle/>
          <a:p>
            <a:r>
              <a:rPr lang="en-US" altLang="en-US" sz="2800" dirty="0"/>
              <a:t>How to Give an Effective Presentation: Structure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ADD180BB-8EC1-4A1B-80CD-9CFA46E1F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6324600" cy="46482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rmAutofit/>
          </a:bodyPr>
          <a:lstStyle/>
          <a:p>
            <a:r>
              <a:rPr lang="en-US" altLang="en-US" sz="2800" dirty="0"/>
              <a:t>Basic rule</a:t>
            </a:r>
            <a:endParaRPr lang="en-US" altLang="en-US" dirty="0"/>
          </a:p>
          <a:p>
            <a:pPr lvl="1"/>
            <a:r>
              <a:rPr lang="en-US" altLang="en-US" sz="2400" dirty="0"/>
              <a:t>Say what you are going to say</a:t>
            </a:r>
          </a:p>
          <a:p>
            <a:pPr lvl="2"/>
            <a:r>
              <a:rPr lang="en-US" altLang="en-US" sz="1800" dirty="0"/>
              <a:t>1-3 main points in the introduction</a:t>
            </a:r>
          </a:p>
          <a:p>
            <a:pPr lvl="1"/>
            <a:r>
              <a:rPr lang="en-US" altLang="en-US" sz="2400" dirty="0"/>
              <a:t>Say it</a:t>
            </a:r>
          </a:p>
          <a:p>
            <a:pPr lvl="2"/>
            <a:r>
              <a:rPr lang="en-US" altLang="en-US" sz="1800" dirty="0"/>
              <a:t>Give the talk</a:t>
            </a:r>
          </a:p>
          <a:p>
            <a:pPr lvl="1"/>
            <a:r>
              <a:rPr lang="en-US" altLang="en-US" sz="2400" dirty="0"/>
              <a:t>Then say what you said</a:t>
            </a:r>
          </a:p>
          <a:p>
            <a:pPr lvl="2"/>
            <a:r>
              <a:rPr lang="en-US" altLang="en-US" sz="1800" dirty="0"/>
              <a:t>Summarize main points in the conclusion</a:t>
            </a:r>
          </a:p>
          <a:p>
            <a:pPr lvl="1"/>
            <a:r>
              <a:rPr lang="en-US" altLang="en-US" sz="2400" dirty="0"/>
              <a:t>Don’t try to build suspense and then unveil a surprise ending</a:t>
            </a:r>
          </a:p>
        </p:txBody>
      </p:sp>
      <p:pic>
        <p:nvPicPr>
          <p:cNvPr id="8199" name="Picture 7">
            <a:extLst>
              <a:ext uri="{FF2B5EF4-FFF2-40B4-BE49-F238E27FC236}">
                <a16:creationId xmlns:a16="http://schemas.microsoft.com/office/drawing/2014/main" id="{CC82B218-0373-4080-A45B-374CAB35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600200"/>
            <a:ext cx="2047875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171988FF51DB46BD1245E275074FEA" ma:contentTypeVersion="2" ma:contentTypeDescription="Create a new document." ma:contentTypeScope="" ma:versionID="42d8d48c362bf7e58c8edab3e419e4be">
  <xsd:schema xmlns:xsd="http://www.w3.org/2001/XMLSchema" xmlns:xs="http://www.w3.org/2001/XMLSchema" xmlns:p="http://schemas.microsoft.com/office/2006/metadata/properties" xmlns:ns2="71971b9d-f050-4ee9-a991-2eb72a26b060" targetNamespace="http://schemas.microsoft.com/office/2006/metadata/properties" ma:root="true" ma:fieldsID="86784790c5379c7d1a3eba422f552d02" ns2:_="">
    <xsd:import namespace="71971b9d-f050-4ee9-a991-2eb72a26b0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971b9d-f050-4ee9-a991-2eb72a26b0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A4A3240-F428-4C8D-949D-DEBE6E24B77C}"/>
</file>

<file path=customXml/itemProps2.xml><?xml version="1.0" encoding="utf-8"?>
<ds:datastoreItem xmlns:ds="http://schemas.openxmlformats.org/officeDocument/2006/customXml" ds:itemID="{F9134954-E5A5-4F79-AB70-FC0678B89307}"/>
</file>

<file path=customXml/itemProps3.xml><?xml version="1.0" encoding="utf-8"?>
<ds:datastoreItem xmlns:ds="http://schemas.openxmlformats.org/officeDocument/2006/customXml" ds:itemID="{82F6841F-BE9E-46A0-80D9-074BBD0FC18A}"/>
</file>

<file path=docProps/app.xml><?xml version="1.0" encoding="utf-8"?>
<Properties xmlns="http://schemas.openxmlformats.org/officeDocument/2006/extended-properties" xmlns:vt="http://schemas.openxmlformats.org/officeDocument/2006/docPropsVTypes">
  <TotalTime>3749</TotalTime>
  <Words>3017</Words>
  <Application>Microsoft Office PowerPoint</Application>
  <PresentationFormat>On-screen Show (4:3)</PresentationFormat>
  <Paragraphs>360</Paragraphs>
  <Slides>43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Comic Sans MS</vt:lpstr>
      <vt:lpstr>Myriad Pro</vt:lpstr>
      <vt:lpstr>Times</vt:lpstr>
      <vt:lpstr>Wingdings</vt:lpstr>
      <vt:lpstr>Office Theme</vt:lpstr>
      <vt:lpstr>Introduction to Presentation skills  Technical Writing and Presentation</vt:lpstr>
      <vt:lpstr>The aims of the lesson</vt:lpstr>
      <vt:lpstr>The importance of presentation skill</vt:lpstr>
      <vt:lpstr>Presentation skill in the 21st century</vt:lpstr>
      <vt:lpstr>Speaking is an art</vt:lpstr>
      <vt:lpstr>10 tips for Presentation</vt:lpstr>
      <vt:lpstr>Contents</vt:lpstr>
      <vt:lpstr>I. Introduction to Presentation skills</vt:lpstr>
      <vt:lpstr>How to Give an Effective Presentation: Structure</vt:lpstr>
      <vt:lpstr>Tell a Story</vt:lpstr>
      <vt:lpstr>Audience</vt:lpstr>
      <vt:lpstr>Presenting Your Methods, Data, and Results</vt:lpstr>
      <vt:lpstr>Preparing Your Data (continue)</vt:lpstr>
      <vt:lpstr>PowerPoint Presentation</vt:lpstr>
      <vt:lpstr>Figures continued ...</vt:lpstr>
      <vt:lpstr>Variable importance-feature of Random Forest</vt:lpstr>
      <vt:lpstr>Preparing the Presentation</vt:lpstr>
      <vt:lpstr>What Font to Use</vt:lpstr>
      <vt:lpstr>Color</vt:lpstr>
      <vt:lpstr>PowerPoint Presentation</vt:lpstr>
      <vt:lpstr>Preparing Yourself...</vt:lpstr>
      <vt:lpstr>What to Wear …</vt:lpstr>
      <vt:lpstr>Print Your Slides</vt:lpstr>
      <vt:lpstr>Rehearsing</vt:lpstr>
      <vt:lpstr>Giving the Presentation</vt:lpstr>
      <vt:lpstr>E.g.: How to start presentation (Oxford)</vt:lpstr>
      <vt:lpstr>Giving the Presentation</vt:lpstr>
      <vt:lpstr>Giving the Presentation</vt:lpstr>
      <vt:lpstr>Giving the Presentation</vt:lpstr>
      <vt:lpstr>Concluding Your Content</vt:lpstr>
      <vt:lpstr>Finishing Your Presentation</vt:lpstr>
      <vt:lpstr>What Can Go Wrong?</vt:lpstr>
      <vt:lpstr>Uncertainty About the Material</vt:lpstr>
      <vt:lpstr>Minor Interruptions during Your Presentation</vt:lpstr>
      <vt:lpstr>Major Interruptions During Your Presentation</vt:lpstr>
      <vt:lpstr>Running Out of Slides</vt:lpstr>
      <vt:lpstr>Running Out of Time</vt:lpstr>
      <vt:lpstr>Questions and Answers</vt:lpstr>
      <vt:lpstr>Questions and Answers (continued)</vt:lpstr>
      <vt:lpstr>Difficult Questions</vt:lpstr>
      <vt:lpstr>Difficult Questions (continued)</vt:lpstr>
      <vt:lpstr>Deal with difficulties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Bich hang</dc:creator>
  <cp:lastModifiedBy>Thieu Vu Van (FE FPTU HN)</cp:lastModifiedBy>
  <cp:revision>349</cp:revision>
  <cp:lastPrinted>2020-03-04T03:10:14Z</cp:lastPrinted>
  <dcterms:created xsi:type="dcterms:W3CDTF">2013-02-19T03:52:16Z</dcterms:created>
  <dcterms:modified xsi:type="dcterms:W3CDTF">2020-09-16T11:46:41Z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0x0101008B171988FF51DB46BD1245E275074FEA</vt:lpwstr>
  </property>
</Properties>
</file>